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3"/>
  </p:notesMasterIdLst>
  <p:sldIdLst>
    <p:sldId id="302" r:id="rId2"/>
    <p:sldId id="332" r:id="rId3"/>
    <p:sldId id="508" r:id="rId4"/>
    <p:sldId id="509" r:id="rId5"/>
    <p:sldId id="507" r:id="rId6"/>
    <p:sldId id="333" r:id="rId7"/>
    <p:sldId id="272" r:id="rId8"/>
    <p:sldId id="312" r:id="rId9"/>
    <p:sldId id="505" r:id="rId10"/>
    <p:sldId id="299" r:id="rId11"/>
    <p:sldId id="275" r:id="rId12"/>
    <p:sldId id="322" r:id="rId13"/>
    <p:sldId id="321" r:id="rId14"/>
    <p:sldId id="323" r:id="rId15"/>
    <p:sldId id="325" r:id="rId16"/>
    <p:sldId id="287" r:id="rId17"/>
    <p:sldId id="288" r:id="rId18"/>
    <p:sldId id="511" r:id="rId19"/>
    <p:sldId id="512" r:id="rId20"/>
    <p:sldId id="510" r:id="rId21"/>
    <p:sldId id="328" r:id="rId22"/>
    <p:sldId id="295" r:id="rId23"/>
    <p:sldId id="513" r:id="rId24"/>
    <p:sldId id="296" r:id="rId25"/>
    <p:sldId id="276" r:id="rId26"/>
    <p:sldId id="292" r:id="rId27"/>
    <p:sldId id="308" r:id="rId28"/>
    <p:sldId id="318" r:id="rId29"/>
    <p:sldId id="281" r:id="rId30"/>
    <p:sldId id="300" r:id="rId31"/>
    <p:sldId id="301" r:id="rId32"/>
    <p:sldId id="334" r:id="rId33"/>
    <p:sldId id="335" r:id="rId34"/>
    <p:sldId id="336" r:id="rId35"/>
    <p:sldId id="337" r:id="rId36"/>
    <p:sldId id="500" r:id="rId37"/>
    <p:sldId id="501" r:id="rId38"/>
    <p:sldId id="506" r:id="rId39"/>
    <p:sldId id="503" r:id="rId40"/>
    <p:sldId id="502" r:id="rId41"/>
    <p:sldId id="504" r:id="rId42"/>
  </p:sldIdLst>
  <p:sldSz cx="12192000" cy="6858000"/>
  <p:notesSz cx="7086600" cy="9372600"/>
  <p:custDataLst>
    <p:tags r:id="rId44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2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0A0"/>
    <a:srgbClr val="D50032"/>
    <a:srgbClr val="3264C8"/>
    <a:srgbClr val="A7BDE9"/>
    <a:srgbClr val="535353"/>
    <a:srgbClr val="A6A6A6"/>
    <a:srgbClr val="7F9FDF"/>
    <a:srgbClr val="003399"/>
    <a:srgbClr val="C8D8E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62" autoAdjust="0"/>
    <p:restoredTop sz="93073" autoAdjust="0"/>
  </p:normalViewPr>
  <p:slideViewPr>
    <p:cSldViewPr showGuides="1">
      <p:cViewPr>
        <p:scale>
          <a:sx n="100" d="100"/>
          <a:sy n="100" d="100"/>
        </p:scale>
        <p:origin x="564" y="234"/>
      </p:cViewPr>
      <p:guideLst>
        <p:guide orient="horz" pos="284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4" d="100"/>
          <a:sy n="94" d="100"/>
        </p:scale>
        <p:origin x="-3582" y="-108"/>
      </p:cViewPr>
      <p:guideLst>
        <p:guide orient="horz" pos="2952"/>
        <p:guide pos="2232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media/image11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34441DC-6262-4676-8089-739DE20D1D3B}" type="datetimeFigureOut">
              <a:rPr lang="en-CA" smtClean="0"/>
              <a:pPr/>
              <a:t>2021-05-26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703263"/>
            <a:ext cx="6248400" cy="3514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CA"/>
              <a:t>Modifiez les styles du texte du masque</a:t>
            </a:r>
          </a:p>
          <a:p>
            <a:pPr lvl="1"/>
            <a:r>
              <a:rPr lang="en-CA"/>
              <a:t>Deuxième niveau</a:t>
            </a:r>
          </a:p>
          <a:p>
            <a:pPr lvl="2"/>
            <a:r>
              <a:rPr lang="en-CA"/>
              <a:t>Troisième niveau</a:t>
            </a:r>
          </a:p>
          <a:p>
            <a:pPr lvl="3"/>
            <a:r>
              <a:rPr lang="en-CA"/>
              <a:t>Quatrième niveau</a:t>
            </a:r>
          </a:p>
          <a:p>
            <a:pPr lvl="4"/>
            <a:r>
              <a:rPr lang="en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14100" y="8902343"/>
            <a:ext cx="3070860" cy="468630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C9E63B0C-45FA-42EB-8101-A2B8393445D8}" type="slidenum">
              <a:rPr lang="en-CA" smtClean="0"/>
              <a:pPr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681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lat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re 1"/>
          <p:cNvSpPr>
            <a:spLocks noGrp="1"/>
          </p:cNvSpPr>
          <p:nvPr userDrawn="1">
            <p:ph type="ctrTitle" hasCustomPrompt="1"/>
            <p:custDataLst>
              <p:tags r:id="rId2"/>
            </p:custDataLst>
          </p:nvPr>
        </p:nvSpPr>
        <p:spPr>
          <a:xfrm>
            <a:off x="335360" y="404664"/>
            <a:ext cx="7104112" cy="4536504"/>
          </a:xfrm>
          <a:prstGeom prst="rect">
            <a:avLst/>
          </a:prstGeom>
          <a:solidFill>
            <a:srgbClr val="FFFFFF"/>
          </a:solidFill>
        </p:spPr>
        <p:txBody>
          <a:bodyPr lIns="180000" tIns="72000" rIns="72000" bIns="72000" anchor="t" anchorCtr="0">
            <a:normAutofit/>
          </a:bodyPr>
          <a:lstStyle>
            <a:lvl1pPr algn="l">
              <a:lnSpc>
                <a:spcPct val="100000"/>
              </a:lnSpc>
              <a:defRPr sz="2400" u="none" cap="none" baseline="0">
                <a:solidFill>
                  <a:srgbClr val="003399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CA" noProof="0" dirty="0"/>
              <a:t>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087888" y="5373218"/>
            <a:ext cx="7104112" cy="863525"/>
          </a:xfrm>
          <a:solidFill>
            <a:srgbClr val="FFFFFF"/>
          </a:solidFill>
        </p:spPr>
        <p:txBody>
          <a:bodyPr lIns="180000" tIns="72000" rIns="72000" bIns="72000" anchor="ctr">
            <a:normAutofit/>
          </a:bodyPr>
          <a:lstStyle>
            <a:lvl1pPr>
              <a:lnSpc>
                <a:spcPct val="100000"/>
              </a:lnSpc>
              <a:defRPr sz="1600">
                <a:solidFill>
                  <a:srgbClr val="003399"/>
                </a:solidFill>
              </a:defRPr>
            </a:lvl1pPr>
          </a:lstStyle>
          <a:p>
            <a:pPr lvl="0"/>
            <a:r>
              <a:rPr lang="en-CA" noProof="0" dirty="0"/>
              <a:t>Date</a:t>
            </a:r>
          </a:p>
          <a:p>
            <a:pPr lvl="0"/>
            <a:r>
              <a:rPr lang="en-CA" noProof="0" dirty="0"/>
              <a:t>Author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99E0F8A-EF55-4ACC-B788-2D4545D909D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4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7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CA" noProof="0"/>
              <a:t>Click to edit title</a:t>
            </a:r>
            <a:endParaRPr lang="en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9377" y="1052736"/>
            <a:ext cx="11196980" cy="4896544"/>
          </a:xfrm>
        </p:spPr>
        <p:txBody>
          <a:bodyPr lIns="72000" rIns="72000"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buClr>
                <a:srgbClr val="808D97"/>
              </a:buClr>
              <a:defRPr/>
            </a:lvl2pPr>
            <a:lvl3pPr>
              <a:lnSpc>
                <a:spcPct val="100000"/>
              </a:lnSpc>
              <a:buClr>
                <a:srgbClr val="8996A0"/>
              </a:buClr>
              <a:defRPr sz="1200"/>
            </a:lvl3pPr>
            <a:lvl4pPr>
              <a:lnSpc>
                <a:spcPct val="100000"/>
              </a:lnSpc>
              <a:buClr>
                <a:srgbClr val="8996A0"/>
              </a:buClr>
              <a:defRPr sz="1200"/>
            </a:lvl4pPr>
          </a:lstStyle>
          <a:p>
            <a:pPr lvl="0"/>
            <a:r>
              <a:rPr lang="en-CA" dirty="0"/>
              <a:t>Click to edit text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523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4500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5139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67637" y="188640"/>
            <a:ext cx="11232000" cy="717944"/>
          </a:xfrm>
          <a:prstGeom prst="rect">
            <a:avLst/>
          </a:prstGeom>
        </p:spPr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90393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Leeres 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CA"/>
              <a:t>Click to edit title</a:t>
            </a:r>
            <a:endParaRPr lang="en-C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7436" y="6308726"/>
            <a:ext cx="8159849" cy="360363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CA"/>
              <a:t>Click to add notes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90325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3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0" Type="http://schemas.openxmlformats.org/officeDocument/2006/relationships/tags" Target="../tags/tag5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/>
          <p:cNvGraphicFramePr>
            <a:graphicFrameLocks noChangeAspect="1"/>
          </p:cNvGraphicFramePr>
          <p:nvPr>
            <p:custDataLst>
              <p:tags r:id="rId7"/>
            </p:custDataLst>
          </p:nvPr>
        </p:nvGraphicFramePr>
        <p:xfrm>
          <a:off x="2119" y="1590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1" imgW="360" imgH="360" progId="">
                  <p:embed/>
                </p:oleObj>
              </mc:Choice>
              <mc:Fallback>
                <p:oleObj name="think-cell Slide" r:id="rId11" imgW="360" imgH="360" progId="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9" y="1590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ce réservé du titre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467637" y="117007"/>
            <a:ext cx="11232000" cy="719993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en-CA" noProof="0" dirty="0"/>
              <a:t>Click to edit title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  <p:custDataLst>
              <p:tags r:id="rId9"/>
            </p:custDataLst>
          </p:nvPr>
        </p:nvSpPr>
        <p:spPr>
          <a:xfrm>
            <a:off x="479376" y="1052736"/>
            <a:ext cx="11232000" cy="4896544"/>
          </a:xfrm>
          <a:prstGeom prst="rect">
            <a:avLst/>
          </a:prstGeom>
        </p:spPr>
        <p:txBody>
          <a:bodyPr vert="horz" lIns="72000" tIns="45720" rIns="72000" bIns="45720" rtlCol="0">
            <a:normAutofit/>
          </a:bodyPr>
          <a:lstStyle/>
          <a:p>
            <a:pPr lvl="0"/>
            <a:r>
              <a:rPr lang="en-CA"/>
              <a:t>Click to edit text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0"/>
            <a:endParaRPr lang="en-CA"/>
          </a:p>
          <a:p>
            <a:pPr lvl="0"/>
            <a:endParaRPr lang="en-CA"/>
          </a:p>
          <a:p>
            <a:pPr lvl="3"/>
            <a:endParaRPr lang="en-CA" dirty="0"/>
          </a:p>
        </p:txBody>
      </p:sp>
      <p:sp>
        <p:nvSpPr>
          <p:cNvPr id="10" name="Line 16"/>
          <p:cNvSpPr>
            <a:spLocks noChangeShapeType="1"/>
          </p:cNvSpPr>
          <p:nvPr>
            <p:custDataLst>
              <p:tags r:id="rId10"/>
            </p:custDataLst>
          </p:nvPr>
        </p:nvSpPr>
        <p:spPr bwMode="auto">
          <a:xfrm>
            <a:off x="479376" y="837000"/>
            <a:ext cx="11232000" cy="0"/>
          </a:xfrm>
          <a:prstGeom prst="line">
            <a:avLst/>
          </a:prstGeom>
          <a:noFill/>
          <a:ln w="12700">
            <a:solidFill>
              <a:schemeClr val="bg1">
                <a:lumMod val="85000"/>
              </a:schemeClr>
            </a:solidFill>
            <a:round/>
            <a:headEnd/>
            <a:tailEnd/>
          </a:ln>
          <a:effectLst/>
        </p:spPr>
        <p:txBody>
          <a:bodyPr lIns="91360" tIns="45680" rIns="91360" bIns="45680"/>
          <a:lstStyle/>
          <a:p>
            <a:pPr eaLnBrk="0" hangingPunct="0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  <a:defRPr/>
            </a:pPr>
            <a:endParaRPr lang="en-CA" sz="1800">
              <a:cs typeface="+mn-cs"/>
            </a:endParaRPr>
          </a:p>
        </p:txBody>
      </p:sp>
      <p:sp>
        <p:nvSpPr>
          <p:cNvPr id="11" name="Rectangle 15"/>
          <p:cNvSpPr txBox="1">
            <a:spLocks noChangeArrowheads="1"/>
          </p:cNvSpPr>
          <p:nvPr/>
        </p:nvSpPr>
        <p:spPr bwMode="auto">
          <a:xfrm>
            <a:off x="11784000" y="6498000"/>
            <a:ext cx="408000" cy="360000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/>
        </p:spPr>
        <p:txBody>
          <a:bodyPr wrap="none" lIns="0" tIns="45680" rIns="72000" bIns="45680" anchor="ctr" anchorCtr="0"/>
          <a:lstStyle>
            <a:lvl1pPr algn="r">
              <a:spcBef>
                <a:spcPct val="0"/>
              </a:spcBef>
              <a:buClr>
                <a:schemeClr val="tx2"/>
              </a:buClr>
              <a:buSzPct val="65000"/>
              <a:defRPr sz="800">
                <a:solidFill>
                  <a:schemeClr val="folHlink"/>
                </a:solidFill>
                <a:cs typeface="+mn-cs"/>
              </a:defRPr>
            </a:lvl1pPr>
          </a:lstStyle>
          <a:p>
            <a:pPr algn="ctr">
              <a:defRPr/>
            </a:pPr>
            <a:fld id="{0BAFF7BF-13FC-4B87-9050-422B658FE5B2}" type="slidenum">
              <a:rPr lang="en-CA" sz="800" b="1" smtClean="0">
                <a:solidFill>
                  <a:srgbClr val="8996A0"/>
                </a:solidFill>
                <a:latin typeface="Arial Black" pitchFamily="34" charset="0"/>
              </a:rPr>
              <a:pPr algn="ctr">
                <a:defRPr/>
              </a:pPr>
              <a:t>‹Nr.›</a:t>
            </a:fld>
            <a:endParaRPr lang="en-CA" sz="800" b="1" dirty="0">
              <a:solidFill>
                <a:srgbClr val="8996A0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61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64" r:id="rId2"/>
    <p:sldLayoutId id="2147483768" r:id="rId3"/>
    <p:sldLayoutId id="2147483796" r:id="rId4"/>
    <p:sldLayoutId id="2147483797" r:id="rId5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lang="en-CA" sz="2000" kern="1200" cap="none" baseline="0" noProof="0" dirty="0">
          <a:solidFill>
            <a:srgbClr val="8996A0"/>
          </a:solidFill>
          <a:latin typeface="Arial Black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Font typeface="Arial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buClr>
          <a:srgbClr val="8996A0"/>
        </a:buClr>
        <a:buSzPct val="80000"/>
        <a:buFont typeface="Arial" pitchFamily="34" charset="0"/>
        <a:buChar char="&gt;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1600"/>
        </a:lnSpc>
        <a:spcBef>
          <a:spcPts val="600"/>
        </a:spcBef>
        <a:buClr>
          <a:srgbClr val="8996A0"/>
        </a:buClr>
        <a:buFont typeface="Arial" pitchFamily="34" charset="0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lickcharts.com/sp500" TargetMode="External"/><Relationship Id="rId4" Type="http://schemas.openxmlformats.org/officeDocument/2006/relationships/hyperlink" Target="https://www.slickcharts.com/nasdaq100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List_of_presidents_of_the_United_States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hyperlink" Target="http://www.b4p.app/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A1E1E8-E6D2-4A24-8D9D-267DCFDB7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182885-E08C-4FF2-B1BD-620BD6D61FFC}"/>
              </a:ext>
            </a:extLst>
          </p:cNvPr>
          <p:cNvSpPr/>
          <p:nvPr/>
        </p:nvSpPr>
        <p:spPr>
          <a:xfrm>
            <a:off x="7392144" y="6547445"/>
            <a:ext cx="490837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dirty="0">
                <a:solidFill>
                  <a:schemeClr val="bg1"/>
                </a:solidFill>
                <a:latin typeface="+mj-lt"/>
              </a:rPr>
              <a:t>Copyright © 2007: 2021 by Georg zur Bonsen, Baden / Switzerland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C6C1A72-3393-4F88-A46C-11E71B0A1BD0}"/>
              </a:ext>
            </a:extLst>
          </p:cNvPr>
          <p:cNvSpPr/>
          <p:nvPr/>
        </p:nvSpPr>
        <p:spPr>
          <a:xfrm>
            <a:off x="31998" y="6673130"/>
            <a:ext cx="6696744" cy="16420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Image source: Amir Hanna, Rush Hour in Dubai / UAE,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+mj-lt"/>
              </a:rPr>
              <a:t>unsplash.com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D9DD4-E61E-1141-9BFA-74DCE408BA98}"/>
              </a:ext>
            </a:extLst>
          </p:cNvPr>
          <p:cNvSpPr/>
          <p:nvPr/>
        </p:nvSpPr>
        <p:spPr>
          <a:xfrm>
            <a:off x="7356140" y="6345324"/>
            <a:ext cx="35661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Version 8.02 'Edouard Albert Roche' (2021-04-18)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C1E36A-0121-3B4A-9F88-5BDBE56DB915}"/>
              </a:ext>
            </a:extLst>
          </p:cNvPr>
          <p:cNvSpPr/>
          <p:nvPr/>
        </p:nvSpPr>
        <p:spPr>
          <a:xfrm>
            <a:off x="912000" y="3070669"/>
            <a:ext cx="101165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Transforming Big Data into Powerful Insights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AC97E5-93BF-1B4C-81C2-E42AB64133DF}"/>
              </a:ext>
            </a:extLst>
          </p:cNvPr>
          <p:cNvSpPr/>
          <p:nvPr/>
        </p:nvSpPr>
        <p:spPr>
          <a:xfrm>
            <a:off x="299356" y="1592958"/>
            <a:ext cx="61206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powerful programming language and analytics engine </a:t>
            </a:r>
          </a:p>
          <a:p>
            <a:r>
              <a:rPr lang="en-US" sz="16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enabling rapid transformation of big data into powerful insights</a:t>
            </a:r>
          </a:p>
        </p:txBody>
      </p:sp>
    </p:spTree>
    <p:extLst>
      <p:ext uri="{BB962C8B-B14F-4D97-AF65-F5344CB8AC3E}">
        <p14:creationId xmlns:p14="http://schemas.microsoft.com/office/powerpoint/2010/main" val="701862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14 Years of Experience Solving Problems in a Global Corporation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D99C55-017C-4C36-82C1-575198FA047B}"/>
              </a:ext>
            </a:extLst>
          </p:cNvPr>
          <p:cNvSpPr/>
          <p:nvPr/>
        </p:nvSpPr>
        <p:spPr>
          <a:xfrm>
            <a:off x="6096000" y="4653000"/>
            <a:ext cx="5184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Principle of Low-Code Approach: Few statements suffice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Simple syntax</a:t>
            </a:r>
            <a:r>
              <a:rPr lang="en-US" sz="1200" dirty="0">
                <a:solidFill>
                  <a:schemeClr val="tx1"/>
                </a:solidFill>
              </a:rPr>
              <a:t>: Easy to read, learn, understand and run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Key strengths on large </a:t>
            </a:r>
            <a:r>
              <a:rPr lang="en-US" sz="1200" b="1" dirty="0">
                <a:solidFill>
                  <a:schemeClr val="tx1"/>
                </a:solidFill>
              </a:rPr>
              <a:t>structured data tables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chemeClr val="tx1"/>
                </a:solidFill>
              </a:rPr>
              <a:t>hierarchically structured variables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Extensive library </a:t>
            </a:r>
            <a:r>
              <a:rPr lang="en-US" sz="1200" dirty="0">
                <a:solidFill>
                  <a:schemeClr val="tx1"/>
                </a:solidFill>
              </a:rPr>
              <a:t>with very powerful functions and features</a:t>
            </a:r>
            <a:endParaRPr lang="en-US" sz="1200" b="1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Compact methods </a:t>
            </a:r>
            <a:r>
              <a:rPr lang="en-US" sz="1200" dirty="0">
                <a:solidFill>
                  <a:schemeClr val="tx1"/>
                </a:solidFill>
              </a:rPr>
              <a:t>for powerful processing steps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minimizes coding loops and using variables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DADABED-9A48-47F9-A643-547ED3A5E315}"/>
              </a:ext>
            </a:extLst>
          </p:cNvPr>
          <p:cNvSpPr/>
          <p:nvPr/>
        </p:nvSpPr>
        <p:spPr>
          <a:xfrm>
            <a:off x="552000" y="4653000"/>
            <a:ext cx="4608000" cy="158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Fast</a:t>
            </a:r>
            <a:r>
              <a:rPr lang="en-US" sz="1200" dirty="0">
                <a:solidFill>
                  <a:schemeClr val="tx1"/>
                </a:solidFill>
              </a:rPr>
              <a:t>:  Runs at </a:t>
            </a:r>
            <a:r>
              <a:rPr lang="en-US" sz="1200" b="1" dirty="0">
                <a:solidFill>
                  <a:schemeClr val="tx1"/>
                </a:solidFill>
              </a:rPr>
              <a:t>full machine performance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Supports </a:t>
            </a:r>
            <a:r>
              <a:rPr lang="en-US" sz="1200" b="1" dirty="0">
                <a:solidFill>
                  <a:schemeClr val="tx1"/>
                </a:solidFill>
              </a:rPr>
              <a:t>many data formats </a:t>
            </a:r>
            <a:r>
              <a:rPr lang="en-US" sz="1200" dirty="0">
                <a:solidFill>
                  <a:schemeClr val="tx1"/>
                </a:solidFill>
              </a:rPr>
              <a:t>for inputs and outputs (Excel, HTML, XML, JSON, text files, etc., full UNICODE)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Processes and delivers </a:t>
            </a:r>
            <a:r>
              <a:rPr lang="en-US" sz="1200" b="1" dirty="0">
                <a:solidFill>
                  <a:schemeClr val="tx1"/>
                </a:solidFill>
              </a:rPr>
              <a:t>accurate results reliably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High performance even with big data – </a:t>
            </a:r>
            <a:r>
              <a:rPr lang="en-US" sz="1200" b="1" dirty="0">
                <a:solidFill>
                  <a:schemeClr val="tx1"/>
                </a:solidFill>
              </a:rPr>
              <a:t>In seconds, not hours</a:t>
            </a:r>
          </a:p>
          <a:p>
            <a:pPr marL="171450" indent="-171450"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chemeClr val="tx1"/>
                </a:solidFill>
              </a:rPr>
              <a:t>Styled and formatted output</a:t>
            </a:r>
            <a:r>
              <a:rPr lang="en-US" sz="1200" dirty="0">
                <a:solidFill>
                  <a:schemeClr val="tx1"/>
                </a:solidFill>
              </a:rPr>
              <a:t> for Excel and HTML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(e.g. Structured tables, colors, multiple Excel sheets per file)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4133EB-54DE-4FA0-97C8-78E414B1323D}"/>
              </a:ext>
            </a:extLst>
          </p:cNvPr>
          <p:cNvSpPr/>
          <p:nvPr/>
        </p:nvSpPr>
        <p:spPr>
          <a:xfrm>
            <a:off x="20640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Engine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21B0682-4B55-4660-96B2-8772D415A569}"/>
              </a:ext>
            </a:extLst>
          </p:cNvPr>
          <p:cNvSpPr/>
          <p:nvPr/>
        </p:nvSpPr>
        <p:spPr>
          <a:xfrm>
            <a:off x="7787900" y="1232354"/>
            <a:ext cx="1800200" cy="36004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600" b="1" dirty="0">
                <a:solidFill>
                  <a:schemeClr val="tx1"/>
                </a:solidFill>
              </a:rPr>
              <a:t>The Language</a:t>
            </a:r>
          </a:p>
        </p:txBody>
      </p:sp>
      <p:pic>
        <p:nvPicPr>
          <p:cNvPr id="14" name="Picture 9" descr="Diagram, application&#10;&#10;Description automatically generated">
            <a:extLst>
              <a:ext uri="{FF2B5EF4-FFF2-40B4-BE49-F238E27FC236}">
                <a16:creationId xmlns:a16="http://schemas.microsoft.com/office/drawing/2014/main" id="{5D358BD5-4D07-497E-AC66-5545E5739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000" y="1629000"/>
            <a:ext cx="2560992" cy="2674646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867134BA-D0FE-4DE4-B02D-3F3302147857}"/>
              </a:ext>
            </a:extLst>
          </p:cNvPr>
          <p:cNvSpPr txBox="1"/>
          <p:nvPr/>
        </p:nvSpPr>
        <p:spPr>
          <a:xfrm>
            <a:off x="5520000" y="1989000"/>
            <a:ext cx="6264000" cy="156966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8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{Last Name,First Name},</a:t>
            </a:r>
          </a:p>
          <a:p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	{Level,Town}, append, " or " 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8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8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8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</p:spTree>
    <p:extLst>
      <p:ext uri="{BB962C8B-B14F-4D97-AF65-F5344CB8AC3E}">
        <p14:creationId xmlns:p14="http://schemas.microsoft.com/office/powerpoint/2010/main" val="3338393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Supported Data Formats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DF6D35A4-37D9-4E7D-ABF0-FDE4C0A20486}"/>
              </a:ext>
            </a:extLst>
          </p:cNvPr>
          <p:cNvSpPr/>
          <p:nvPr/>
        </p:nvSpPr>
        <p:spPr>
          <a:xfrm>
            <a:off x="479376" y="1412776"/>
            <a:ext cx="5256000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XSLM</a:t>
            </a:r>
            <a:r>
              <a:rPr lang="en-US" sz="1200" dirty="0">
                <a:solidFill>
                  <a:schemeClr val="tx1"/>
                </a:solidFill>
              </a:rPr>
              <a:t>, open formats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and tab separated files</a:t>
            </a: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Database Exports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</a:t>
            </a:r>
            <a:r>
              <a:rPr lang="en-US" sz="1200" dirty="0">
                <a:solidFill>
                  <a:schemeClr val="tx1"/>
                </a:solidFill>
              </a:rPr>
              <a:t>, </a:t>
            </a:r>
            <a:r>
              <a:rPr lang="en-US" sz="1200" b="1" dirty="0" err="1">
                <a:solidFill>
                  <a:srgbClr val="003399"/>
                </a:solidFill>
              </a:rPr>
              <a:t>MHTML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b="1" dirty="0">
                <a:solidFill>
                  <a:srgbClr val="003399"/>
                </a:solidFill>
              </a:rPr>
              <a:t>XML</a:t>
            </a:r>
            <a:r>
              <a:rPr lang="en-US" sz="1200" dirty="0">
                <a:solidFill>
                  <a:schemeClr val="tx1"/>
                </a:solidFill>
              </a:rPr>
              <a:t> formats (depending what the database is producing).  Examples: Salesforce, Oracle, SAP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</a:t>
            </a:r>
            <a:r>
              <a:rPr lang="en-US" sz="1200" dirty="0">
                <a:solidFill>
                  <a:schemeClr val="tx1"/>
                </a:solidFill>
              </a:rPr>
              <a:t> files (JavaScript Object Notation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</a:t>
            </a:r>
            <a:r>
              <a:rPr lang="en-US" sz="1200" dirty="0">
                <a:solidFill>
                  <a:schemeClr val="tx1"/>
                </a:solidFill>
              </a:rPr>
              <a:t> comma / tab / semicolon / ...symbol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Other Inputs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Files with fixed columns on every row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Any other form of structured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</a:t>
            </a:r>
            <a:r>
              <a:rPr lang="en-US" sz="1200" dirty="0">
                <a:solidFill>
                  <a:schemeClr val="tx1"/>
                </a:solidFill>
              </a:rPr>
              <a:t> 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decompression)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Character Sets (both input and output)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UNICODE UTF-8 and UTF-16; Basic and extended multilingual planes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Legacy formats (like ASCII / Windows West Europe)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13639D-5E0E-4987-8808-7416CDA1EDD9}"/>
              </a:ext>
            </a:extLst>
          </p:cNvPr>
          <p:cNvSpPr/>
          <p:nvPr/>
        </p:nvSpPr>
        <p:spPr>
          <a:xfrm>
            <a:off x="479472" y="980728"/>
            <a:ext cx="5255416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Inputs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D4D9804F-83A6-4EBB-8B19-7B057CF4E194}"/>
              </a:ext>
            </a:extLst>
          </p:cNvPr>
          <p:cNvSpPr/>
          <p:nvPr/>
        </p:nvSpPr>
        <p:spPr>
          <a:xfrm>
            <a:off x="6455496" y="980728"/>
            <a:ext cx="5256000" cy="36004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Outputs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CF1D1202-4B33-4A2A-870D-E637D5F933D3}"/>
              </a:ext>
            </a:extLst>
          </p:cNvPr>
          <p:cNvSpPr/>
          <p:nvPr/>
        </p:nvSpPr>
        <p:spPr>
          <a:xfrm>
            <a:off x="6455416" y="1412776"/>
            <a:ext cx="5256584" cy="40324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Output for Excel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Formatted Output for Excel (with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XLSX  </a:t>
            </a:r>
            <a:r>
              <a:rPr lang="en-US" sz="1200" dirty="0">
                <a:solidFill>
                  <a:schemeClr val="tx1"/>
                </a:solidFill>
              </a:rPr>
              <a:t>(Excel 2007 onwards, in use today)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 err="1">
                <a:solidFill>
                  <a:srgbClr val="003399"/>
                </a:solidFill>
              </a:rPr>
              <a:t>XLS</a:t>
            </a:r>
            <a:r>
              <a:rPr lang="en-US" sz="1200" b="1" dirty="0">
                <a:solidFill>
                  <a:srgbClr val="003399"/>
                </a:solidFill>
              </a:rPr>
              <a:t>    </a:t>
            </a:r>
            <a:r>
              <a:rPr lang="en-US" sz="1200" dirty="0">
                <a:solidFill>
                  <a:schemeClr val="tx1"/>
                </a:solidFill>
              </a:rPr>
              <a:t>(Excel 2003 XML format)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Unformatted and formatted output for Browsers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HTML </a:t>
            </a:r>
            <a:r>
              <a:rPr lang="en-US" sz="1200" dirty="0">
                <a:solidFill>
                  <a:schemeClr val="tx1"/>
                </a:solidFill>
              </a:rPr>
              <a:t>(incl. colors, formatting and style)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XML </a:t>
            </a:r>
            <a:r>
              <a:rPr lang="en-US" sz="1200" dirty="0">
                <a:solidFill>
                  <a:schemeClr val="tx1"/>
                </a:solidFill>
              </a:rPr>
              <a:t>(planned)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Output for other databases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CSV </a:t>
            </a:r>
            <a:r>
              <a:rPr lang="en-US" sz="1200" dirty="0">
                <a:solidFill>
                  <a:schemeClr val="tx1"/>
                </a:solidFill>
              </a:rPr>
              <a:t>comma / tab / semicolon / ... symbol separated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JSON </a:t>
            </a:r>
            <a:r>
              <a:rPr lang="en-US" sz="1200" dirty="0">
                <a:solidFill>
                  <a:schemeClr val="tx1"/>
                </a:solidFill>
              </a:rPr>
              <a:t>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Plain text files</a:t>
            </a:r>
          </a:p>
          <a:p>
            <a:pPr marL="171450" indent="-171450">
              <a:spcBef>
                <a:spcPts val="100"/>
              </a:spcBef>
              <a:spcAft>
                <a:spcPts val="1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200" b="1" dirty="0">
                <a:solidFill>
                  <a:srgbClr val="003399"/>
                </a:solidFill>
              </a:rPr>
              <a:t>ZIP </a:t>
            </a:r>
            <a:r>
              <a:rPr lang="en-US" sz="1200" dirty="0">
                <a:solidFill>
                  <a:schemeClr val="tx1"/>
                </a:solidFill>
              </a:rPr>
              <a:t>files (</a:t>
            </a:r>
            <a:r>
              <a:rPr lang="en-US" sz="1200" dirty="0" err="1">
                <a:solidFill>
                  <a:schemeClr val="tx1"/>
                </a:solidFill>
              </a:rPr>
              <a:t>B4P</a:t>
            </a:r>
            <a:r>
              <a:rPr lang="en-US" sz="1200" dirty="0">
                <a:solidFill>
                  <a:schemeClr val="tx1"/>
                </a:solidFill>
              </a:rPr>
              <a:t> does data compression)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69297E29-90AA-4C06-842F-F65F8FA83DFB}"/>
              </a:ext>
            </a:extLst>
          </p:cNvPr>
          <p:cNvSpPr/>
          <p:nvPr/>
        </p:nvSpPr>
        <p:spPr>
          <a:xfrm>
            <a:off x="2280000" y="5877272"/>
            <a:ext cx="7344624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Additional data formats can be supported easily through B4P library extensions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549D4DA1-7D36-4F0F-92C4-5D5EA86EBA4B}"/>
              </a:ext>
            </a:extLst>
          </p:cNvPr>
          <p:cNvGrpSpPr/>
          <p:nvPr/>
        </p:nvGrpSpPr>
        <p:grpSpPr>
          <a:xfrm>
            <a:off x="5088000" y="1557000"/>
            <a:ext cx="431646" cy="432080"/>
            <a:chOff x="3359994" y="3069000"/>
            <a:chExt cx="287710" cy="288000"/>
          </a:xfrm>
        </p:grpSpPr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DC95FB8D-1FBF-4694-9671-F19FC52C1D7B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4" name="Gerader Verbinder 13">
              <a:extLst>
                <a:ext uri="{FF2B5EF4-FFF2-40B4-BE49-F238E27FC236}">
                  <a16:creationId xmlns:a16="http://schemas.microsoft.com/office/drawing/2014/main" id="{D620689D-B103-48E8-A066-F2AAA0D828EC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85833733-5EED-4968-BCC4-71CB8FB934C7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317997A1-6CE7-43F0-8B10-C233B8BA31F1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>
              <a:extLst>
                <a:ext uri="{FF2B5EF4-FFF2-40B4-BE49-F238E27FC236}">
                  <a16:creationId xmlns:a16="http://schemas.microsoft.com/office/drawing/2014/main" id="{F6A7222B-E2FC-49EA-A762-213E13BB6FD9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B30FFA0-CC35-4B3E-AFCC-85B135B65413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F18CABB0-61A3-4493-AA18-F0BAC2D7A38F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>
              <a:extLst>
                <a:ext uri="{FF2B5EF4-FFF2-40B4-BE49-F238E27FC236}">
                  <a16:creationId xmlns:a16="http://schemas.microsoft.com/office/drawing/2014/main" id="{449A02E4-EC99-4051-9930-24141CCAE2E3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54FDDBD3-F72B-481B-A668-3EEE2A154805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57E3703-4938-4E8F-99F4-6DD98190526A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>
              <a:extLst>
                <a:ext uri="{FF2B5EF4-FFF2-40B4-BE49-F238E27FC236}">
                  <a16:creationId xmlns:a16="http://schemas.microsoft.com/office/drawing/2014/main" id="{C89FDD19-F37D-449D-9420-C828F51B4530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41337EF3-1C8C-4CA1-8360-915AB85EC2BC}"/>
                </a:ext>
              </a:extLst>
            </p:cNvPr>
            <p:cNvSpPr/>
            <p:nvPr/>
          </p:nvSpPr>
          <p:spPr>
            <a:xfrm rot="16200000" flipH="1">
              <a:off x="3305994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 dirty="0">
                  <a:solidFill>
                    <a:srgbClr val="A6A6A6"/>
                  </a:solidFill>
                </a:rPr>
                <a:t>X</a:t>
              </a:r>
              <a:endParaRPr lang="en-US" sz="2400" b="1" dirty="0">
                <a:solidFill>
                  <a:srgbClr val="A6A6A6"/>
                </a:solidFill>
              </a:endParaRPr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E928F5A7-75EA-4348-8E3C-4113851C25E9}"/>
              </a:ext>
            </a:extLst>
          </p:cNvPr>
          <p:cNvGrpSpPr/>
          <p:nvPr/>
        </p:nvGrpSpPr>
        <p:grpSpPr>
          <a:xfrm>
            <a:off x="11136000" y="1557000"/>
            <a:ext cx="431636" cy="432080"/>
            <a:chOff x="3360000" y="3069000"/>
            <a:chExt cx="287704" cy="288000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326E271E-829D-4BD0-9252-0810A9336E13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DFD8E9E3-5300-46EC-8E5A-893DD377C002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5FE41671-1AFA-4935-B923-FB49B2C842D4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294A11DA-9705-4E4C-AB56-D0B6CCD829DB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CAF54D6-C1A8-42EC-98BF-0BCBA6A5F4C0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A5F85F87-08B9-4FEA-A1BA-C26F6D6F70E0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BF13ADEA-70CC-4E2D-B600-2381F8BD2BED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BEB0124F-63DE-4DC4-A451-E82655681DC6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355C9AE6-0B67-4436-98D5-266BB9AE36D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F9C5278D-607F-41EB-9098-EFD5D19A97F4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5F81901B-186E-47F6-A521-23201289597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id="{B9C19626-48CE-4907-AC25-E2F22CDE7F7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0290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CBFAD1-2C09-514D-89A1-7206629F8074}"/>
              </a:ext>
            </a:extLst>
          </p:cNvPr>
          <p:cNvSpPr/>
          <p:nvPr/>
        </p:nvSpPr>
        <p:spPr>
          <a:xfrm>
            <a:off x="3720000" y="976544"/>
            <a:ext cx="1872000" cy="5764456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#1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Integrating Corporate data from branch offices worldwide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lussdiagramm: Dokument 9">
            <a:extLst>
              <a:ext uri="{FF2B5EF4-FFF2-40B4-BE49-F238E27FC236}">
                <a16:creationId xmlns:a16="http://schemas.microsoft.com/office/drawing/2014/main" id="{898CC31C-A0A8-4A2F-85E1-FC17EE9FF5B3}"/>
              </a:ext>
            </a:extLst>
          </p:cNvPr>
          <p:cNvSpPr/>
          <p:nvPr/>
        </p:nvSpPr>
        <p:spPr>
          <a:xfrm>
            <a:off x="6527840" y="522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5D2A9DCC-9598-4E51-8365-2FC842E1A743}"/>
              </a:ext>
            </a:extLst>
          </p:cNvPr>
          <p:cNvCxnSpPr>
            <a:cxnSpLocks/>
          </p:cNvCxnSpPr>
          <p:nvPr/>
        </p:nvCxnSpPr>
        <p:spPr>
          <a:xfrm>
            <a:off x="2063552" y="1989000"/>
            <a:ext cx="1800200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ussdiagramm: Dokument 10">
            <a:extLst>
              <a:ext uri="{FF2B5EF4-FFF2-40B4-BE49-F238E27FC236}">
                <a16:creationId xmlns:a16="http://schemas.microsoft.com/office/drawing/2014/main" id="{3E74E0C9-C9D1-4AB5-9DB6-AC7FC026CDC9}"/>
              </a:ext>
            </a:extLst>
          </p:cNvPr>
          <p:cNvSpPr/>
          <p:nvPr/>
        </p:nvSpPr>
        <p:spPr>
          <a:xfrm>
            <a:off x="479376" y="1827291"/>
            <a:ext cx="1584176" cy="499085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Zylinder 12">
            <a:extLst>
              <a:ext uri="{FF2B5EF4-FFF2-40B4-BE49-F238E27FC236}">
                <a16:creationId xmlns:a16="http://schemas.microsoft.com/office/drawing/2014/main" id="{F5669DBB-FCC0-4586-8333-81DCE7ED34B3}"/>
              </a:ext>
            </a:extLst>
          </p:cNvPr>
          <p:cNvSpPr/>
          <p:nvPr/>
        </p:nvSpPr>
        <p:spPr>
          <a:xfrm>
            <a:off x="1487488" y="1894560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" name="Flussdiagramm: Dokument 13">
            <a:extLst>
              <a:ext uri="{FF2B5EF4-FFF2-40B4-BE49-F238E27FC236}">
                <a16:creationId xmlns:a16="http://schemas.microsoft.com/office/drawing/2014/main" id="{631A8D80-6B00-460E-9DD0-7B1781D9AB21}"/>
              </a:ext>
            </a:extLst>
          </p:cNvPr>
          <p:cNvSpPr/>
          <p:nvPr/>
        </p:nvSpPr>
        <p:spPr>
          <a:xfrm>
            <a:off x="479376" y="2478764"/>
            <a:ext cx="1584176" cy="50382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Europe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F774F3F-030D-4853-8626-80D8F087B417}"/>
              </a:ext>
            </a:extLst>
          </p:cNvPr>
          <p:cNvCxnSpPr>
            <a:cxnSpLocks/>
          </p:cNvCxnSpPr>
          <p:nvPr/>
        </p:nvCxnSpPr>
        <p:spPr>
          <a:xfrm flipV="1">
            <a:off x="2063552" y="2015118"/>
            <a:ext cx="1727568" cy="621883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ussdiagramm: Dokument 16">
            <a:extLst>
              <a:ext uri="{FF2B5EF4-FFF2-40B4-BE49-F238E27FC236}">
                <a16:creationId xmlns:a16="http://schemas.microsoft.com/office/drawing/2014/main" id="{D89F30B1-B943-4E6D-AB42-E9098EBF7F5C}"/>
              </a:ext>
            </a:extLst>
          </p:cNvPr>
          <p:cNvSpPr/>
          <p:nvPr/>
        </p:nvSpPr>
        <p:spPr>
          <a:xfrm>
            <a:off x="479376" y="3134976"/>
            <a:ext cx="1584176" cy="499257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3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Zylinder 17">
            <a:extLst>
              <a:ext uri="{FF2B5EF4-FFF2-40B4-BE49-F238E27FC236}">
                <a16:creationId xmlns:a16="http://schemas.microsoft.com/office/drawing/2014/main" id="{1032636B-1340-43C5-AB9D-29FACE6B20AC}"/>
              </a:ext>
            </a:extLst>
          </p:cNvPr>
          <p:cNvSpPr/>
          <p:nvPr/>
        </p:nvSpPr>
        <p:spPr>
          <a:xfrm>
            <a:off x="1487488" y="3206984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E8F1941E-1ABD-42C0-B585-DCBB9A305D71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8448" cy="126014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ussdiagramm: Dokument 19">
            <a:extLst>
              <a:ext uri="{FF2B5EF4-FFF2-40B4-BE49-F238E27FC236}">
                <a16:creationId xmlns:a16="http://schemas.microsoft.com/office/drawing/2014/main" id="{F53A8625-7D68-43D6-B6E3-70C4D6A232E7}"/>
              </a:ext>
            </a:extLst>
          </p:cNvPr>
          <p:cNvSpPr/>
          <p:nvPr/>
        </p:nvSpPr>
        <p:spPr>
          <a:xfrm>
            <a:off x="479376" y="3786621"/>
            <a:ext cx="1584176" cy="499254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4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 America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BCAAC59D-DDA2-484A-BF90-5E28F97C9FE9}"/>
              </a:ext>
            </a:extLst>
          </p:cNvPr>
          <p:cNvCxnSpPr>
            <a:cxnSpLocks/>
          </p:cNvCxnSpPr>
          <p:nvPr/>
        </p:nvCxnSpPr>
        <p:spPr>
          <a:xfrm flipV="1">
            <a:off x="2063552" y="2025036"/>
            <a:ext cx="1727568" cy="1907964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9070148C-18EC-4F05-AF10-EBE9CC878610}"/>
              </a:ext>
            </a:extLst>
          </p:cNvPr>
          <p:cNvCxnSpPr>
            <a:cxnSpLocks/>
            <a:stCxn id="23" idx="3"/>
          </p:cNvCxnSpPr>
          <p:nvPr/>
        </p:nvCxnSpPr>
        <p:spPr>
          <a:xfrm flipV="1">
            <a:off x="2063552" y="2015119"/>
            <a:ext cx="1727568" cy="3175508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lussdiagramm: Dokument 22">
            <a:extLst>
              <a:ext uri="{FF2B5EF4-FFF2-40B4-BE49-F238E27FC236}">
                <a16:creationId xmlns:a16="http://schemas.microsoft.com/office/drawing/2014/main" id="{4D739AD4-0F89-4800-BF64-88D2B32C52FB}"/>
              </a:ext>
            </a:extLst>
          </p:cNvPr>
          <p:cNvSpPr/>
          <p:nvPr/>
        </p:nvSpPr>
        <p:spPr>
          <a:xfrm>
            <a:off x="479376" y="4941000"/>
            <a:ext cx="1584176" cy="499253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19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Flussdiagramm: Zentralspeicher 24">
            <a:extLst>
              <a:ext uri="{FF2B5EF4-FFF2-40B4-BE49-F238E27FC236}">
                <a16:creationId xmlns:a16="http://schemas.microsoft.com/office/drawing/2014/main" id="{51E6D261-D2BA-469D-B023-F7FE226E57E9}"/>
              </a:ext>
            </a:extLst>
          </p:cNvPr>
          <p:cNvSpPr/>
          <p:nvPr/>
        </p:nvSpPr>
        <p:spPr>
          <a:xfrm>
            <a:off x="1487488" y="50129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0830896-9BAB-462F-B19C-FBE644F6A593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063552" y="2038577"/>
            <a:ext cx="1727568" cy="380369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BBB4DA38-7F78-492F-9C77-8AD2315A892C}"/>
              </a:ext>
            </a:extLst>
          </p:cNvPr>
          <p:cNvSpPr/>
          <p:nvPr/>
        </p:nvSpPr>
        <p:spPr>
          <a:xfrm>
            <a:off x="3863752" y="1701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Collection</a:t>
            </a:r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2872477B-88E6-4E76-B449-54A321C382F6}"/>
              </a:ext>
            </a:extLst>
          </p:cNvPr>
          <p:cNvGrpSpPr/>
          <p:nvPr/>
        </p:nvGrpSpPr>
        <p:grpSpPr>
          <a:xfrm>
            <a:off x="4979876" y="1773008"/>
            <a:ext cx="360040" cy="360040"/>
            <a:chOff x="5627948" y="1484784"/>
            <a:chExt cx="360040" cy="360040"/>
          </a:xfrm>
        </p:grpSpPr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2FE28288-7B11-4C8B-A00F-0DA1EBA7315D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33" name="Gerade Verbindung mit Pfeil 32">
              <a:extLst>
                <a:ext uri="{FF2B5EF4-FFF2-40B4-BE49-F238E27FC236}">
                  <a16:creationId xmlns:a16="http://schemas.microsoft.com/office/drawing/2014/main" id="{699F7CBF-D6B7-4E04-9BD5-B8C4C14F3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83CDA7E1-7A9A-461E-AEC6-44F774E019E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7EDBB170-69EA-4233-A153-54E58F087C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mit Pfeil 35">
              <a:extLst>
                <a:ext uri="{FF2B5EF4-FFF2-40B4-BE49-F238E27FC236}">
                  <a16:creationId xmlns:a16="http://schemas.microsoft.com/office/drawing/2014/main" id="{AEB77E9D-ECC2-48C1-828E-0CA9EBA6027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hteck 36">
            <a:extLst>
              <a:ext uri="{FF2B5EF4-FFF2-40B4-BE49-F238E27FC236}">
                <a16:creationId xmlns:a16="http://schemas.microsoft.com/office/drawing/2014/main" id="{E343985A-64A5-4B66-A313-421521091AF3}"/>
              </a:ext>
            </a:extLst>
          </p:cNvPr>
          <p:cNvSpPr/>
          <p:nvPr/>
        </p:nvSpPr>
        <p:spPr>
          <a:xfrm>
            <a:off x="3864016" y="24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Data Pre-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Cleanup</a:t>
            </a:r>
          </a:p>
        </p:txBody>
      </p: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6158B65A-96DC-427B-A90F-067845B06575}"/>
              </a:ext>
            </a:extLst>
          </p:cNvPr>
          <p:cNvGrpSpPr/>
          <p:nvPr/>
        </p:nvGrpSpPr>
        <p:grpSpPr>
          <a:xfrm>
            <a:off x="4944016" y="2493240"/>
            <a:ext cx="360040" cy="368012"/>
            <a:chOff x="3791744" y="3420988"/>
            <a:chExt cx="360040" cy="368012"/>
          </a:xfrm>
        </p:grpSpPr>
        <p:sp>
          <p:nvSpPr>
            <p:cNvPr id="39" name="Rechteck: gefaltete Ecke 38">
              <a:extLst>
                <a:ext uri="{FF2B5EF4-FFF2-40B4-BE49-F238E27FC236}">
                  <a16:creationId xmlns:a16="http://schemas.microsoft.com/office/drawing/2014/main" id="{9BBA1556-CC60-4E4D-9478-DA152C4F1FEA}"/>
                </a:ext>
              </a:extLst>
            </p:cNvPr>
            <p:cNvSpPr/>
            <p:nvPr/>
          </p:nvSpPr>
          <p:spPr>
            <a:xfrm>
              <a:off x="3935784" y="3429000"/>
              <a:ext cx="216000" cy="360000"/>
            </a:xfrm>
            <a:prstGeom prst="foldedCorner">
              <a:avLst>
                <a:gd name="adj" fmla="val 34306"/>
              </a:avLst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40" name="Grafik 39">
              <a:extLst>
                <a:ext uri="{FF2B5EF4-FFF2-40B4-BE49-F238E27FC236}">
                  <a16:creationId xmlns:a16="http://schemas.microsoft.com/office/drawing/2014/main" id="{632C3C44-9CC7-4B17-80F4-66267A3BB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91744" y="3420988"/>
              <a:ext cx="297806" cy="296044"/>
            </a:xfrm>
            <a:prstGeom prst="rect">
              <a:avLst/>
            </a:prstGeom>
          </p:spPr>
        </p:pic>
      </p:grp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5307E89-E8F8-4905-8EE6-2A4F2891BA66}"/>
              </a:ext>
            </a:extLst>
          </p:cNvPr>
          <p:cNvCxnSpPr>
            <a:cxnSpLocks/>
            <a:stCxn id="29" idx="2"/>
            <a:endCxn id="37" idx="0"/>
          </p:cNvCxnSpPr>
          <p:nvPr/>
        </p:nvCxnSpPr>
        <p:spPr>
          <a:xfrm>
            <a:off x="4655840" y="2205056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6AD59151-8ADA-48D2-BB27-6E42224ECD32}"/>
              </a:ext>
            </a:extLst>
          </p:cNvPr>
          <p:cNvCxnSpPr>
            <a:cxnSpLocks/>
          </p:cNvCxnSpPr>
          <p:nvPr/>
        </p:nvCxnSpPr>
        <p:spPr>
          <a:xfrm>
            <a:off x="4656016" y="292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hteck 42">
            <a:extLst>
              <a:ext uri="{FF2B5EF4-FFF2-40B4-BE49-F238E27FC236}">
                <a16:creationId xmlns:a16="http://schemas.microsoft.com/office/drawing/2014/main" id="{F054D5E0-6DD5-431E-9694-99C3D5A40F23}"/>
              </a:ext>
            </a:extLst>
          </p:cNvPr>
          <p:cNvSpPr/>
          <p:nvPr/>
        </p:nvSpPr>
        <p:spPr>
          <a:xfrm>
            <a:off x="3864016" y="314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Products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E226581B-ABEC-44DB-BE22-98AC45C31F44}"/>
              </a:ext>
            </a:extLst>
          </p:cNvPr>
          <p:cNvCxnSpPr>
            <a:cxnSpLocks/>
          </p:cNvCxnSpPr>
          <p:nvPr/>
        </p:nvCxnSpPr>
        <p:spPr>
          <a:xfrm>
            <a:off x="5448016" y="342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72FDD507-05D4-4513-A981-715091D4C873}"/>
              </a:ext>
            </a:extLst>
          </p:cNvPr>
          <p:cNvCxnSpPr>
            <a:cxnSpLocks/>
          </p:cNvCxnSpPr>
          <p:nvPr/>
        </p:nvCxnSpPr>
        <p:spPr>
          <a:xfrm flipH="1">
            <a:off x="5448016" y="328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ussdiagramm: Dokument 45">
            <a:extLst>
              <a:ext uri="{FF2B5EF4-FFF2-40B4-BE49-F238E27FC236}">
                <a16:creationId xmlns:a16="http://schemas.microsoft.com/office/drawing/2014/main" id="{6C46311F-D6DD-4B10-9272-781149B527B3}"/>
              </a:ext>
            </a:extLst>
          </p:cNvPr>
          <p:cNvSpPr/>
          <p:nvPr/>
        </p:nvSpPr>
        <p:spPr>
          <a:xfrm>
            <a:off x="6456016" y="314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Vendor +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Product List</a:t>
            </a: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9A9A996-2574-4CF1-AA91-F7C754719E15}"/>
              </a:ext>
            </a:extLst>
          </p:cNvPr>
          <p:cNvGrpSpPr/>
          <p:nvPr/>
        </p:nvGrpSpPr>
        <p:grpSpPr>
          <a:xfrm>
            <a:off x="8112225" y="3213241"/>
            <a:ext cx="287968" cy="252011"/>
            <a:chOff x="6758156" y="1908017"/>
            <a:chExt cx="410623" cy="332683"/>
          </a:xfrm>
        </p:grpSpPr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C4F2887C-92DE-4F60-A223-443F49AB8BCA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F9AA266C-A2F2-4256-A916-070B3DE4BC7C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50" name="Rechteck 49">
            <a:extLst>
              <a:ext uri="{FF2B5EF4-FFF2-40B4-BE49-F238E27FC236}">
                <a16:creationId xmlns:a16="http://schemas.microsoft.com/office/drawing/2014/main" id="{65B63D06-9B93-4AB5-9502-738A691B2F15}"/>
              </a:ext>
            </a:extLst>
          </p:cNvPr>
          <p:cNvSpPr/>
          <p:nvPr/>
        </p:nvSpPr>
        <p:spPr>
          <a:xfrm>
            <a:off x="8688000" y="177300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1. Load Data from all Sources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data from different sites originate from 20 different database exports or manually prepared Excel files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DFEF3714-D1DD-42B4-8A77-517B0D4C6C0D}"/>
              </a:ext>
            </a:extLst>
          </p:cNvPr>
          <p:cNvSpPr/>
          <p:nvPr/>
        </p:nvSpPr>
        <p:spPr>
          <a:xfrm>
            <a:off x="8688000" y="2493000"/>
            <a:ext cx="3456000" cy="474265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2. Clean-Up and Harmonize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data formats to week numbers and years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667EF292-26A0-4C2A-A6D4-5F4DEF5521E8}"/>
              </a:ext>
            </a:extLst>
          </p:cNvPr>
          <p:cNvSpPr/>
          <p:nvPr/>
        </p:nvSpPr>
        <p:spPr>
          <a:xfrm>
            <a:off x="8688016" y="314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3. Align Product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revolving table manages the products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 and allow for using harmonized product names.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Orientation is by common product identification number.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243BA669-A47F-49D9-A91D-0A196F2AC476}"/>
              </a:ext>
            </a:extLst>
          </p:cNvPr>
          <p:cNvCxnSpPr>
            <a:cxnSpLocks/>
          </p:cNvCxnSpPr>
          <p:nvPr/>
        </p:nvCxnSpPr>
        <p:spPr>
          <a:xfrm>
            <a:off x="4656016" y="364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hteck 53">
            <a:extLst>
              <a:ext uri="{FF2B5EF4-FFF2-40B4-BE49-F238E27FC236}">
                <a16:creationId xmlns:a16="http://schemas.microsoft.com/office/drawing/2014/main" id="{94677351-0001-4C18-B58A-C3E570774991}"/>
              </a:ext>
            </a:extLst>
          </p:cNvPr>
          <p:cNvSpPr/>
          <p:nvPr/>
        </p:nvSpPr>
        <p:spPr>
          <a:xfrm>
            <a:off x="3864016" y="386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Align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Projects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E9EECC7F-D2F0-44A0-8F91-0958AF701229}"/>
              </a:ext>
            </a:extLst>
          </p:cNvPr>
          <p:cNvCxnSpPr>
            <a:cxnSpLocks/>
          </p:cNvCxnSpPr>
          <p:nvPr/>
        </p:nvCxnSpPr>
        <p:spPr>
          <a:xfrm>
            <a:off x="5448016" y="4149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AA05FBEE-98F8-4257-B754-E3195C398571}"/>
              </a:ext>
            </a:extLst>
          </p:cNvPr>
          <p:cNvCxnSpPr>
            <a:cxnSpLocks/>
          </p:cNvCxnSpPr>
          <p:nvPr/>
        </p:nvCxnSpPr>
        <p:spPr>
          <a:xfrm flipH="1">
            <a:off x="5448016" y="400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3C98B1F6-20F3-4113-AC58-AAD9CF29DD60}"/>
              </a:ext>
            </a:extLst>
          </p:cNvPr>
          <p:cNvSpPr/>
          <p:nvPr/>
        </p:nvSpPr>
        <p:spPr>
          <a:xfrm>
            <a:off x="6456016" y="386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Project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List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55A2BF19-D0E0-4368-99F1-A304BFEE010E}"/>
              </a:ext>
            </a:extLst>
          </p:cNvPr>
          <p:cNvGrpSpPr/>
          <p:nvPr/>
        </p:nvGrpSpPr>
        <p:grpSpPr>
          <a:xfrm>
            <a:off x="8112225" y="3933241"/>
            <a:ext cx="270260" cy="252012"/>
            <a:chOff x="6758156" y="1908017"/>
            <a:chExt cx="410623" cy="332683"/>
          </a:xfrm>
        </p:grpSpPr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331072BA-EC7C-4577-B34F-1415DDB60CD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E98B7E08-BE40-46FC-9AEB-C75D9F7FBECB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sp>
        <p:nvSpPr>
          <p:cNvPr id="61" name="Rechteck 60">
            <a:extLst>
              <a:ext uri="{FF2B5EF4-FFF2-40B4-BE49-F238E27FC236}">
                <a16:creationId xmlns:a16="http://schemas.microsoft.com/office/drawing/2014/main" id="{E80AA176-1126-4458-AC85-021BA6B5E776}"/>
              </a:ext>
            </a:extLst>
          </p:cNvPr>
          <p:cNvSpPr/>
          <p:nvPr/>
        </p:nvSpPr>
        <p:spPr>
          <a:xfrm>
            <a:off x="8688016" y="3860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4. Align Project Information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project names and/or abbreviations are used by the sites.  They will be aligned.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FBA05411-7F87-4EE3-800C-C554C39DBE56}"/>
              </a:ext>
            </a:extLst>
          </p:cNvPr>
          <p:cNvSpPr/>
          <p:nvPr/>
        </p:nvSpPr>
        <p:spPr>
          <a:xfrm>
            <a:off x="3864016" y="458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Planning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Table</a:t>
            </a:r>
          </a:p>
        </p:txBody>
      </p:sp>
      <p:sp>
        <p:nvSpPr>
          <p:cNvPr id="63" name="Rechteck: gefaltete Ecke 62">
            <a:extLst>
              <a:ext uri="{FF2B5EF4-FFF2-40B4-BE49-F238E27FC236}">
                <a16:creationId xmlns:a16="http://schemas.microsoft.com/office/drawing/2014/main" id="{64D5369B-E7E4-4C6D-B8F4-EB87B726766B}"/>
              </a:ext>
            </a:extLst>
          </p:cNvPr>
          <p:cNvSpPr/>
          <p:nvPr/>
        </p:nvSpPr>
        <p:spPr>
          <a:xfrm>
            <a:off x="4872016" y="4653240"/>
            <a:ext cx="144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4" name="Rechteck: gefaltete Ecke 63">
            <a:extLst>
              <a:ext uri="{FF2B5EF4-FFF2-40B4-BE49-F238E27FC236}">
                <a16:creationId xmlns:a16="http://schemas.microsoft.com/office/drawing/2014/main" id="{730640EB-297B-44CF-9426-729B64B9F7B5}"/>
              </a:ext>
            </a:extLst>
          </p:cNvPr>
          <p:cNvSpPr/>
          <p:nvPr/>
        </p:nvSpPr>
        <p:spPr>
          <a:xfrm>
            <a:off x="5088016" y="4653240"/>
            <a:ext cx="288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560E99F3-4F13-4C3C-ADFF-4F225BAFC795}"/>
              </a:ext>
            </a:extLst>
          </p:cNvPr>
          <p:cNvCxnSpPr/>
          <p:nvPr/>
        </p:nvCxnSpPr>
        <p:spPr>
          <a:xfrm>
            <a:off x="4944016" y="479724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3959F2-F6AE-4296-AF37-805CFAB46C9F}"/>
              </a:ext>
            </a:extLst>
          </p:cNvPr>
          <p:cNvCxnSpPr>
            <a:cxnSpLocks/>
          </p:cNvCxnSpPr>
          <p:nvPr/>
        </p:nvCxnSpPr>
        <p:spPr>
          <a:xfrm>
            <a:off x="4656016" y="436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>
            <a:extLst>
              <a:ext uri="{FF2B5EF4-FFF2-40B4-BE49-F238E27FC236}">
                <a16:creationId xmlns:a16="http://schemas.microsoft.com/office/drawing/2014/main" id="{ED9A77CA-0578-41AC-B384-DAD4568C312F}"/>
              </a:ext>
            </a:extLst>
          </p:cNvPr>
          <p:cNvSpPr/>
          <p:nvPr/>
        </p:nvSpPr>
        <p:spPr>
          <a:xfrm>
            <a:off x="8688016" y="4540080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5. Project Name Alignment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sequential list of individual demands is transformed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 a horizontal planning table with weekly schedule.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Information consolidation and summing up</a:t>
            </a: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075546B5-7396-4390-AE85-2353205B7E99}"/>
              </a:ext>
            </a:extLst>
          </p:cNvPr>
          <p:cNvSpPr/>
          <p:nvPr/>
        </p:nvSpPr>
        <p:spPr>
          <a:xfrm>
            <a:off x="3864016" y="530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Optional: Import supplier data</a:t>
            </a: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1758D73E-C2BB-4ABA-8747-26244444CC09}"/>
              </a:ext>
            </a:extLst>
          </p:cNvPr>
          <p:cNvCxnSpPr>
            <a:cxnSpLocks/>
          </p:cNvCxnSpPr>
          <p:nvPr/>
        </p:nvCxnSpPr>
        <p:spPr>
          <a:xfrm>
            <a:off x="4656016" y="508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hteck 69">
            <a:extLst>
              <a:ext uri="{FF2B5EF4-FFF2-40B4-BE49-F238E27FC236}">
                <a16:creationId xmlns:a16="http://schemas.microsoft.com/office/drawing/2014/main" id="{1AECE2B7-4FD8-4A7E-AB88-DCC5654E414F}"/>
              </a:ext>
            </a:extLst>
          </p:cNvPr>
          <p:cNvSpPr/>
          <p:nvPr/>
        </p:nvSpPr>
        <p:spPr>
          <a:xfrm>
            <a:off x="8688016" y="5300704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6. Import supplier planning data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If supply info is available, then match demand with their delivery plans</a:t>
            </a: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C42E7810-2E70-4F26-B6F4-EDDEED57812D}"/>
              </a:ext>
            </a:extLst>
          </p:cNvPr>
          <p:cNvCxnSpPr>
            <a:cxnSpLocks/>
          </p:cNvCxnSpPr>
          <p:nvPr/>
        </p:nvCxnSpPr>
        <p:spPr>
          <a:xfrm flipH="1">
            <a:off x="5448016" y="544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Flussdiagramm: Dokument 71">
            <a:extLst>
              <a:ext uri="{FF2B5EF4-FFF2-40B4-BE49-F238E27FC236}">
                <a16:creationId xmlns:a16="http://schemas.microsoft.com/office/drawing/2014/main" id="{6BBBC39F-7120-4269-8C50-F1A153B39DBC}"/>
              </a:ext>
            </a:extLst>
          </p:cNvPr>
          <p:cNvSpPr/>
          <p:nvPr/>
        </p:nvSpPr>
        <p:spPr>
          <a:xfrm>
            <a:off x="6456016" y="530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49CB2E4B-0D32-4D54-8392-251ADB755B53}"/>
              </a:ext>
            </a:extLst>
          </p:cNvPr>
          <p:cNvSpPr/>
          <p:nvPr/>
        </p:nvSpPr>
        <p:spPr>
          <a:xfrm>
            <a:off x="3864016" y="602124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final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reports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68238A7C-CE25-40B1-AC09-831C4587FFB7}"/>
              </a:ext>
            </a:extLst>
          </p:cNvPr>
          <p:cNvCxnSpPr>
            <a:cxnSpLocks/>
          </p:cNvCxnSpPr>
          <p:nvPr/>
        </p:nvCxnSpPr>
        <p:spPr>
          <a:xfrm>
            <a:off x="4656016" y="5805240"/>
            <a:ext cx="264" cy="216184"/>
          </a:xfrm>
          <a:prstGeom prst="straightConnector1">
            <a:avLst/>
          </a:prstGeom>
          <a:ln>
            <a:solidFill>
              <a:srgbClr val="FFFF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Gerade Verbindung mit Pfeil 74">
            <a:extLst>
              <a:ext uri="{FF2B5EF4-FFF2-40B4-BE49-F238E27FC236}">
                <a16:creationId xmlns:a16="http://schemas.microsoft.com/office/drawing/2014/main" id="{03DF02DE-1DCC-4B4C-A3FA-54272C7B91B3}"/>
              </a:ext>
            </a:extLst>
          </p:cNvPr>
          <p:cNvCxnSpPr>
            <a:cxnSpLocks/>
          </p:cNvCxnSpPr>
          <p:nvPr/>
        </p:nvCxnSpPr>
        <p:spPr>
          <a:xfrm>
            <a:off x="5448016" y="6165240"/>
            <a:ext cx="1008112" cy="0"/>
          </a:xfrm>
          <a:prstGeom prst="straightConnector1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lussdiagramm: Dokument 75">
            <a:extLst>
              <a:ext uri="{FF2B5EF4-FFF2-40B4-BE49-F238E27FC236}">
                <a16:creationId xmlns:a16="http://schemas.microsoft.com/office/drawing/2014/main" id="{022F2FBD-443E-4660-851D-848CB00B7AE5}"/>
              </a:ext>
            </a:extLst>
          </p:cNvPr>
          <p:cNvSpPr/>
          <p:nvPr/>
        </p:nvSpPr>
        <p:spPr>
          <a:xfrm>
            <a:off x="6527840" y="5949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Data</a:t>
            </a:r>
          </a:p>
        </p:txBody>
      </p:sp>
      <p:sp>
        <p:nvSpPr>
          <p:cNvPr id="77" name="Flussdiagramm: Dokument 76">
            <a:extLst>
              <a:ext uri="{FF2B5EF4-FFF2-40B4-BE49-F238E27FC236}">
                <a16:creationId xmlns:a16="http://schemas.microsoft.com/office/drawing/2014/main" id="{3A519D8A-0544-4295-AD98-B7C0BF864C3C}"/>
              </a:ext>
            </a:extLst>
          </p:cNvPr>
          <p:cNvSpPr/>
          <p:nvPr/>
        </p:nvSpPr>
        <p:spPr>
          <a:xfrm>
            <a:off x="6456016" y="6021240"/>
            <a:ext cx="1584176" cy="57583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Supply Chain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Reports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5F06CD32-9777-47DA-90DD-43FD12609003}"/>
              </a:ext>
            </a:extLst>
          </p:cNvPr>
          <p:cNvSpPr/>
          <p:nvPr/>
        </p:nvSpPr>
        <p:spPr>
          <a:xfrm>
            <a:off x="8688016" y="5948688"/>
            <a:ext cx="3456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rgbClr val="2850A0"/>
                </a:solidFill>
              </a:rPr>
              <a:t>7. Reports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Detailed internal reports for performance monitoring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Condensed reports for suppliers</a:t>
            </a:r>
          </a:p>
        </p:txBody>
      </p:sp>
      <p:grpSp>
        <p:nvGrpSpPr>
          <p:cNvPr id="79" name="Gruppieren 78">
            <a:extLst>
              <a:ext uri="{FF2B5EF4-FFF2-40B4-BE49-F238E27FC236}">
                <a16:creationId xmlns:a16="http://schemas.microsoft.com/office/drawing/2014/main" id="{BD68A055-90A0-4640-9CBC-B3C4CFF72EB9}"/>
              </a:ext>
            </a:extLst>
          </p:cNvPr>
          <p:cNvGrpSpPr/>
          <p:nvPr/>
        </p:nvGrpSpPr>
        <p:grpSpPr>
          <a:xfrm>
            <a:off x="4944016" y="3285240"/>
            <a:ext cx="360024" cy="216020"/>
            <a:chOff x="5555940" y="3212976"/>
            <a:chExt cx="360024" cy="216020"/>
          </a:xfrm>
        </p:grpSpPr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1894B8DF-CF5E-4E4D-A23B-9B29FA134DA1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88" name="Rechteck 87">
                <a:extLst>
                  <a:ext uri="{FF2B5EF4-FFF2-40B4-BE49-F238E27FC236}">
                    <a16:creationId xmlns:a16="http://schemas.microsoft.com/office/drawing/2014/main" id="{0C6DAB24-EF07-4C28-83D0-F935F0BC201A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echteck 88">
                <a:extLst>
                  <a:ext uri="{FF2B5EF4-FFF2-40B4-BE49-F238E27FC236}">
                    <a16:creationId xmlns:a16="http://schemas.microsoft.com/office/drawing/2014/main" id="{6153A060-208B-4FD3-80F8-C397513F9A0A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hteck 89">
                <a:extLst>
                  <a:ext uri="{FF2B5EF4-FFF2-40B4-BE49-F238E27FC236}">
                    <a16:creationId xmlns:a16="http://schemas.microsoft.com/office/drawing/2014/main" id="{B38A302B-0D8F-43E7-8D2D-104D4F9BA84E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1" name="Rechteck 90">
                <a:extLst>
                  <a:ext uri="{FF2B5EF4-FFF2-40B4-BE49-F238E27FC236}">
                    <a16:creationId xmlns:a16="http://schemas.microsoft.com/office/drawing/2014/main" id="{F1C766DC-D629-4E0E-9675-E00091769F1B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Rechteck 91">
                <a:extLst>
                  <a:ext uri="{FF2B5EF4-FFF2-40B4-BE49-F238E27FC236}">
                    <a16:creationId xmlns:a16="http://schemas.microsoft.com/office/drawing/2014/main" id="{C993ABC1-8724-4D0B-A954-2596E64FC56D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Rechteck 92">
                <a:extLst>
                  <a:ext uri="{FF2B5EF4-FFF2-40B4-BE49-F238E27FC236}">
                    <a16:creationId xmlns:a16="http://schemas.microsoft.com/office/drawing/2014/main" id="{47B5F1B3-8740-40B1-8DEC-2C5487AED9BE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1" name="Rechteck 80">
              <a:extLst>
                <a:ext uri="{FF2B5EF4-FFF2-40B4-BE49-F238E27FC236}">
                  <a16:creationId xmlns:a16="http://schemas.microsoft.com/office/drawing/2014/main" id="{C58D0B02-FAC2-4458-A9AA-8B9845CD0042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chteck 81">
              <a:extLst>
                <a:ext uri="{FF2B5EF4-FFF2-40B4-BE49-F238E27FC236}">
                  <a16:creationId xmlns:a16="http://schemas.microsoft.com/office/drawing/2014/main" id="{F84B9CB7-7030-4A12-A0EA-C383A88B4A35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3" name="Rechteck 82">
              <a:extLst>
                <a:ext uri="{FF2B5EF4-FFF2-40B4-BE49-F238E27FC236}">
                  <a16:creationId xmlns:a16="http://schemas.microsoft.com/office/drawing/2014/main" id="{D1B91C8A-FC02-4018-BB0C-F62A0B287607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Rechteck 83">
              <a:extLst>
                <a:ext uri="{FF2B5EF4-FFF2-40B4-BE49-F238E27FC236}">
                  <a16:creationId xmlns:a16="http://schemas.microsoft.com/office/drawing/2014/main" id="{88FA3347-6A5A-4CC6-B0D5-C8CD50672A1B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5" name="Rechteck 84">
              <a:extLst>
                <a:ext uri="{FF2B5EF4-FFF2-40B4-BE49-F238E27FC236}">
                  <a16:creationId xmlns:a16="http://schemas.microsoft.com/office/drawing/2014/main" id="{4E6830BB-6DC7-4C68-A829-54DE69F088FB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6" name="Rechteck 85">
              <a:extLst>
                <a:ext uri="{FF2B5EF4-FFF2-40B4-BE49-F238E27FC236}">
                  <a16:creationId xmlns:a16="http://schemas.microsoft.com/office/drawing/2014/main" id="{B9FDD4D3-BC1A-4637-B9B1-635BC9ACBD42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87" name="Gleichschenkliges Dreieck 86">
              <a:extLst>
                <a:ext uri="{FF2B5EF4-FFF2-40B4-BE49-F238E27FC236}">
                  <a16:creationId xmlns:a16="http://schemas.microsoft.com/office/drawing/2014/main" id="{1F682F12-FABD-4A76-83F0-62CF3AEFFE85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94" name="Gruppieren 93">
            <a:extLst>
              <a:ext uri="{FF2B5EF4-FFF2-40B4-BE49-F238E27FC236}">
                <a16:creationId xmlns:a16="http://schemas.microsoft.com/office/drawing/2014/main" id="{AD238A17-2F4A-4078-912C-521B29E72223}"/>
              </a:ext>
            </a:extLst>
          </p:cNvPr>
          <p:cNvGrpSpPr/>
          <p:nvPr/>
        </p:nvGrpSpPr>
        <p:grpSpPr>
          <a:xfrm>
            <a:off x="4944016" y="4005240"/>
            <a:ext cx="360024" cy="216020"/>
            <a:chOff x="5555940" y="3212976"/>
            <a:chExt cx="360024" cy="216020"/>
          </a:xfrm>
        </p:grpSpPr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774C95A2-7EA3-48D9-AA30-A2DBE9A3973D}"/>
                </a:ext>
              </a:extLst>
            </p:cNvPr>
            <p:cNvGrpSpPr/>
            <p:nvPr/>
          </p:nvGrpSpPr>
          <p:grpSpPr>
            <a:xfrm>
              <a:off x="5555940" y="3212976"/>
              <a:ext cx="144000" cy="216016"/>
              <a:chOff x="5447928" y="3212980"/>
              <a:chExt cx="288012" cy="216016"/>
            </a:xfrm>
          </p:grpSpPr>
          <p:sp>
            <p:nvSpPr>
              <p:cNvPr id="103" name="Rechteck 102">
                <a:extLst>
                  <a:ext uri="{FF2B5EF4-FFF2-40B4-BE49-F238E27FC236}">
                    <a16:creationId xmlns:a16="http://schemas.microsoft.com/office/drawing/2014/main" id="{05E479E6-ADCD-4BEE-874F-1DFD3242B394}"/>
                  </a:ext>
                </a:extLst>
              </p:cNvPr>
              <p:cNvSpPr/>
              <p:nvPr/>
            </p:nvSpPr>
            <p:spPr>
              <a:xfrm>
                <a:off x="5555940" y="3248984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echteck 103">
                <a:extLst>
                  <a:ext uri="{FF2B5EF4-FFF2-40B4-BE49-F238E27FC236}">
                    <a16:creationId xmlns:a16="http://schemas.microsoft.com/office/drawing/2014/main" id="{B1386ACA-3FED-46A0-8983-37B20CCB5CB5}"/>
                  </a:ext>
                </a:extLst>
              </p:cNvPr>
              <p:cNvSpPr/>
              <p:nvPr/>
            </p:nvSpPr>
            <p:spPr>
              <a:xfrm>
                <a:off x="5447928" y="3320988"/>
                <a:ext cx="144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5" name="Rechteck 104">
                <a:extLst>
                  <a:ext uri="{FF2B5EF4-FFF2-40B4-BE49-F238E27FC236}">
                    <a16:creationId xmlns:a16="http://schemas.microsoft.com/office/drawing/2014/main" id="{BEF2F616-34D4-4646-B300-DBFBA68F4178}"/>
                  </a:ext>
                </a:extLst>
              </p:cNvPr>
              <p:cNvSpPr/>
              <p:nvPr/>
            </p:nvSpPr>
            <p:spPr>
              <a:xfrm>
                <a:off x="5447956" y="3212980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Rechteck 105">
                <a:extLst>
                  <a:ext uri="{FF2B5EF4-FFF2-40B4-BE49-F238E27FC236}">
                    <a16:creationId xmlns:a16="http://schemas.microsoft.com/office/drawing/2014/main" id="{BA8CCB10-4542-4459-BF50-A76D3170495F}"/>
                  </a:ext>
                </a:extLst>
              </p:cNvPr>
              <p:cNvSpPr/>
              <p:nvPr/>
            </p:nvSpPr>
            <p:spPr>
              <a:xfrm>
                <a:off x="5483932" y="3284984"/>
                <a:ext cx="252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7" name="Rechteck 106">
                <a:extLst>
                  <a:ext uri="{FF2B5EF4-FFF2-40B4-BE49-F238E27FC236}">
                    <a16:creationId xmlns:a16="http://schemas.microsoft.com/office/drawing/2014/main" id="{2E3E4046-49B2-40B6-9770-E55C10C564A1}"/>
                  </a:ext>
                </a:extLst>
              </p:cNvPr>
              <p:cNvSpPr/>
              <p:nvPr/>
            </p:nvSpPr>
            <p:spPr>
              <a:xfrm>
                <a:off x="5447928" y="3356992"/>
                <a:ext cx="180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Rechteck 107">
                <a:extLst>
                  <a:ext uri="{FF2B5EF4-FFF2-40B4-BE49-F238E27FC236}">
                    <a16:creationId xmlns:a16="http://schemas.microsoft.com/office/drawing/2014/main" id="{BCAD8B87-56B4-4476-9E35-5AB02C7E06F2}"/>
                  </a:ext>
                </a:extLst>
              </p:cNvPr>
              <p:cNvSpPr/>
              <p:nvPr/>
            </p:nvSpPr>
            <p:spPr>
              <a:xfrm>
                <a:off x="5519936" y="3392996"/>
                <a:ext cx="216000" cy="360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000" tIns="36000" rIns="36000" bIns="36000" rtlCol="0" anchor="ctr" anchorCtr="0"/>
              <a:lstStyle/>
              <a:p>
                <a:endParaRPr lang="en-US" sz="1100" b="1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6" name="Rechteck 95">
              <a:extLst>
                <a:ext uri="{FF2B5EF4-FFF2-40B4-BE49-F238E27FC236}">
                  <a16:creationId xmlns:a16="http://schemas.microsoft.com/office/drawing/2014/main" id="{087DB861-9978-47E2-84F6-789592DE5E27}"/>
                </a:ext>
              </a:extLst>
            </p:cNvPr>
            <p:cNvSpPr/>
            <p:nvPr/>
          </p:nvSpPr>
          <p:spPr>
            <a:xfrm>
              <a:off x="5771964" y="321297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7" name="Rechteck 96">
              <a:extLst>
                <a:ext uri="{FF2B5EF4-FFF2-40B4-BE49-F238E27FC236}">
                  <a16:creationId xmlns:a16="http://schemas.microsoft.com/office/drawing/2014/main" id="{F707A16D-92E8-4067-8CD9-6F31608CEC72}"/>
                </a:ext>
              </a:extLst>
            </p:cNvPr>
            <p:cNvSpPr/>
            <p:nvPr/>
          </p:nvSpPr>
          <p:spPr>
            <a:xfrm>
              <a:off x="5771964" y="3248980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8" name="Rechteck 97">
              <a:extLst>
                <a:ext uri="{FF2B5EF4-FFF2-40B4-BE49-F238E27FC236}">
                  <a16:creationId xmlns:a16="http://schemas.microsoft.com/office/drawing/2014/main" id="{EADA4B7A-E262-48BB-B5A8-AD93E4955B05}"/>
                </a:ext>
              </a:extLst>
            </p:cNvPr>
            <p:cNvSpPr/>
            <p:nvPr/>
          </p:nvSpPr>
          <p:spPr>
            <a:xfrm>
              <a:off x="5771964" y="3284984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99" name="Rechteck 98">
              <a:extLst>
                <a:ext uri="{FF2B5EF4-FFF2-40B4-BE49-F238E27FC236}">
                  <a16:creationId xmlns:a16="http://schemas.microsoft.com/office/drawing/2014/main" id="{022B4534-2B4F-4D07-971A-D2BABAF40EC0}"/>
                </a:ext>
              </a:extLst>
            </p:cNvPr>
            <p:cNvSpPr/>
            <p:nvPr/>
          </p:nvSpPr>
          <p:spPr>
            <a:xfrm>
              <a:off x="5771964" y="3320988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chteck 99">
              <a:extLst>
                <a:ext uri="{FF2B5EF4-FFF2-40B4-BE49-F238E27FC236}">
                  <a16:creationId xmlns:a16="http://schemas.microsoft.com/office/drawing/2014/main" id="{55222FEA-B644-46B6-B324-C1A84083AEF9}"/>
                </a:ext>
              </a:extLst>
            </p:cNvPr>
            <p:cNvSpPr/>
            <p:nvPr/>
          </p:nvSpPr>
          <p:spPr>
            <a:xfrm>
              <a:off x="5771964" y="3356992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Rechteck 100">
              <a:extLst>
                <a:ext uri="{FF2B5EF4-FFF2-40B4-BE49-F238E27FC236}">
                  <a16:creationId xmlns:a16="http://schemas.microsoft.com/office/drawing/2014/main" id="{52DD4B0B-FC2B-4481-B1AB-7182C872819B}"/>
                </a:ext>
              </a:extLst>
            </p:cNvPr>
            <p:cNvSpPr/>
            <p:nvPr/>
          </p:nvSpPr>
          <p:spPr>
            <a:xfrm>
              <a:off x="5771964" y="3392996"/>
              <a:ext cx="144000" cy="36000"/>
            </a:xfrm>
            <a:prstGeom prst="rect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36000" tIns="36000" rIns="36000" bIns="36000" rtlCol="0" anchor="ctr" anchorCtr="0"/>
            <a:lstStyle/>
            <a:p>
              <a:endParaRPr lang="en-US" sz="1100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Gleichschenkliges Dreieck 101">
              <a:extLst>
                <a:ext uri="{FF2B5EF4-FFF2-40B4-BE49-F238E27FC236}">
                  <a16:creationId xmlns:a16="http://schemas.microsoft.com/office/drawing/2014/main" id="{5FCD9F64-03A9-4F21-B0C8-03DC788B29EE}"/>
                </a:ext>
              </a:extLst>
            </p:cNvPr>
            <p:cNvSpPr/>
            <p:nvPr/>
          </p:nvSpPr>
          <p:spPr>
            <a:xfrm rot="5400000">
              <a:off x="5706148" y="3298129"/>
              <a:ext cx="72008" cy="4571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</p:grp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7778F9A4-4326-4E97-B9DB-BC71CDC1ADD3}"/>
              </a:ext>
            </a:extLst>
          </p:cNvPr>
          <p:cNvGrpSpPr/>
          <p:nvPr/>
        </p:nvGrpSpPr>
        <p:grpSpPr>
          <a:xfrm>
            <a:off x="5016016" y="5373240"/>
            <a:ext cx="360040" cy="360040"/>
            <a:chOff x="5627948" y="1484784"/>
            <a:chExt cx="360040" cy="360040"/>
          </a:xfrm>
        </p:grpSpPr>
        <p:sp>
          <p:nvSpPr>
            <p:cNvPr id="110" name="Rechteck 109">
              <a:extLst>
                <a:ext uri="{FF2B5EF4-FFF2-40B4-BE49-F238E27FC236}">
                  <a16:creationId xmlns:a16="http://schemas.microsoft.com/office/drawing/2014/main" id="{B07360F4-2AA6-4414-9CDF-1BFA8A4C6CAB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11" name="Gerade Verbindung mit Pfeil 110">
              <a:extLst>
                <a:ext uri="{FF2B5EF4-FFF2-40B4-BE49-F238E27FC236}">
                  <a16:creationId xmlns:a16="http://schemas.microsoft.com/office/drawing/2014/main" id="{9E75D958-55B1-4A9A-9F7D-7A617FB6A2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mit Pfeil 111">
              <a:extLst>
                <a:ext uri="{FF2B5EF4-FFF2-40B4-BE49-F238E27FC236}">
                  <a16:creationId xmlns:a16="http://schemas.microsoft.com/office/drawing/2014/main" id="{83D3180A-47C9-4891-AB96-38D77DFA1AAD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mit Pfeil 112">
              <a:extLst>
                <a:ext uri="{FF2B5EF4-FFF2-40B4-BE49-F238E27FC236}">
                  <a16:creationId xmlns:a16="http://schemas.microsoft.com/office/drawing/2014/main" id="{5008D06A-9F01-428B-BF4B-6E571AC668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mit Pfeil 113">
              <a:extLst>
                <a:ext uri="{FF2B5EF4-FFF2-40B4-BE49-F238E27FC236}">
                  <a16:creationId xmlns:a16="http://schemas.microsoft.com/office/drawing/2014/main" id="{86ABAD53-F7B0-494B-8D4F-0F5A6D5B35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 114">
            <a:extLst>
              <a:ext uri="{FF2B5EF4-FFF2-40B4-BE49-F238E27FC236}">
                <a16:creationId xmlns:a16="http://schemas.microsoft.com/office/drawing/2014/main" id="{46C8232C-76FD-444C-B63B-79E1EB8D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43872" y="6129348"/>
            <a:ext cx="288000" cy="241735"/>
          </a:xfrm>
          <a:prstGeom prst="rect">
            <a:avLst/>
          </a:prstGeom>
        </p:spPr>
      </p:pic>
      <p:sp>
        <p:nvSpPr>
          <p:cNvPr id="116" name="Flussdiagramm: Dokument 115">
            <a:extLst>
              <a:ext uri="{FF2B5EF4-FFF2-40B4-BE49-F238E27FC236}">
                <a16:creationId xmlns:a16="http://schemas.microsoft.com/office/drawing/2014/main" id="{E13AD0C8-F4AC-4A8F-B070-5C104F747542}"/>
              </a:ext>
            </a:extLst>
          </p:cNvPr>
          <p:cNvSpPr/>
          <p:nvPr/>
        </p:nvSpPr>
        <p:spPr>
          <a:xfrm>
            <a:off x="4872016" y="6093488"/>
            <a:ext cx="432176" cy="359752"/>
          </a:xfrm>
          <a:prstGeom prst="flowChartDocumen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3" name="Rechteck 122">
            <a:extLst>
              <a:ext uri="{FF2B5EF4-FFF2-40B4-BE49-F238E27FC236}">
                <a16:creationId xmlns:a16="http://schemas.microsoft.com/office/drawing/2014/main" id="{5318C8C4-6CCD-42B3-8CCF-93DF06BFB793}"/>
              </a:ext>
            </a:extLst>
          </p:cNvPr>
          <p:cNvSpPr/>
          <p:nvPr/>
        </p:nvSpPr>
        <p:spPr>
          <a:xfrm>
            <a:off x="446139" y="1053163"/>
            <a:ext cx="2409845" cy="647837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i="1" dirty="0">
                <a:solidFill>
                  <a:schemeClr val="tx1"/>
                </a:solidFill>
              </a:rPr>
              <a:t>Each region manages their own data in different database systems or manually with Excel</a:t>
            </a:r>
          </a:p>
        </p:txBody>
      </p: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2669E422-25BA-45E0-B5AE-212EB58CA6F2}"/>
              </a:ext>
            </a:extLst>
          </p:cNvPr>
          <p:cNvSpPr/>
          <p:nvPr/>
        </p:nvSpPr>
        <p:spPr>
          <a:xfrm>
            <a:off x="479376" y="5592641"/>
            <a:ext cx="1584176" cy="499252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Region 20</a:t>
            </a:r>
          </a:p>
          <a:p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Asia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4" name="Flussdiagramm: Zentralspeicher 123">
            <a:extLst>
              <a:ext uri="{FF2B5EF4-FFF2-40B4-BE49-F238E27FC236}">
                <a16:creationId xmlns:a16="http://schemas.microsoft.com/office/drawing/2014/main" id="{478788DD-7C39-4448-8527-0F37AA6FE7B0}"/>
              </a:ext>
            </a:extLst>
          </p:cNvPr>
          <p:cNvSpPr/>
          <p:nvPr/>
        </p:nvSpPr>
        <p:spPr>
          <a:xfrm>
            <a:off x="7536000" y="537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5" name="Flussdiagramm: Zentralspeicher 124">
            <a:extLst>
              <a:ext uri="{FF2B5EF4-FFF2-40B4-BE49-F238E27FC236}">
                <a16:creationId xmlns:a16="http://schemas.microsoft.com/office/drawing/2014/main" id="{27D349ED-9D30-488A-B7C1-7539CE281772}"/>
              </a:ext>
            </a:extLst>
          </p:cNvPr>
          <p:cNvSpPr/>
          <p:nvPr/>
        </p:nvSpPr>
        <p:spPr>
          <a:xfrm>
            <a:off x="7536000" y="393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6" name="Flussdiagramm: Zentralspeicher 125">
            <a:extLst>
              <a:ext uri="{FF2B5EF4-FFF2-40B4-BE49-F238E27FC236}">
                <a16:creationId xmlns:a16="http://schemas.microsoft.com/office/drawing/2014/main" id="{C9AD28A5-0A0E-4231-9FC2-3960CAFF274B}"/>
              </a:ext>
            </a:extLst>
          </p:cNvPr>
          <p:cNvSpPr/>
          <p:nvPr/>
        </p:nvSpPr>
        <p:spPr>
          <a:xfrm>
            <a:off x="7536000" y="321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27" name="Flussdiagramm: Zentralspeicher 126">
            <a:extLst>
              <a:ext uri="{FF2B5EF4-FFF2-40B4-BE49-F238E27FC236}">
                <a16:creationId xmlns:a16="http://schemas.microsoft.com/office/drawing/2014/main" id="{139120BF-C91E-4E94-9759-2ACDBFAA5619}"/>
              </a:ext>
            </a:extLst>
          </p:cNvPr>
          <p:cNvSpPr/>
          <p:nvPr/>
        </p:nvSpPr>
        <p:spPr>
          <a:xfrm>
            <a:off x="7536000" y="609325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766CF65C-AFDA-42F1-97CB-D21C82D09190}"/>
              </a:ext>
            </a:extLst>
          </p:cNvPr>
          <p:cNvSpPr/>
          <p:nvPr/>
        </p:nvSpPr>
        <p:spPr>
          <a:xfrm>
            <a:off x="6167344" y="2493000"/>
            <a:ext cx="2160656" cy="57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two Excel files are </a:t>
            </a: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revolving, </a:t>
            </a:r>
            <a:b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i.e. mutually used and updated</a:t>
            </a:r>
            <a:b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by the user and the </a:t>
            </a:r>
            <a:r>
              <a:rPr lang="en-US" sz="1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program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34B76F4-533F-4AE3-8DB5-5C2198C5B47C}"/>
              </a:ext>
            </a:extLst>
          </p:cNvPr>
          <p:cNvSpPr/>
          <p:nvPr/>
        </p:nvSpPr>
        <p:spPr>
          <a:xfrm>
            <a:off x="6012350" y="2421256"/>
            <a:ext cx="2459650" cy="2088000"/>
          </a:xfrm>
          <a:prstGeom prst="roundRect">
            <a:avLst>
              <a:gd name="adj" fmla="val 4645"/>
            </a:avLst>
          </a:prstGeom>
          <a:noFill/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120" name="B4P">
            <a:extLst>
              <a:ext uri="{FF2B5EF4-FFF2-40B4-BE49-F238E27FC236}">
                <a16:creationId xmlns:a16="http://schemas.microsoft.com/office/drawing/2014/main" id="{BDE38851-10C2-3F43-B588-B0588D890354}"/>
              </a:ext>
            </a:extLst>
          </p:cNvPr>
          <p:cNvSpPr txBox="1"/>
          <p:nvPr/>
        </p:nvSpPr>
        <p:spPr>
          <a:xfrm>
            <a:off x="4061757" y="1134259"/>
            <a:ext cx="1134143" cy="340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3600" noProof="1"/>
              <a:t>B4P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7B026B14-767B-2D44-8777-EF42383B6CD6}"/>
              </a:ext>
            </a:extLst>
          </p:cNvPr>
          <p:cNvSpPr/>
          <p:nvPr/>
        </p:nvSpPr>
        <p:spPr>
          <a:xfrm>
            <a:off x="293414" y="6283963"/>
            <a:ext cx="2869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/>
              <a:t>More than 20 different files!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E2B0D88-F1D6-394A-90FB-E29669E8D000}"/>
              </a:ext>
            </a:extLst>
          </p:cNvPr>
          <p:cNvSpPr/>
          <p:nvPr/>
        </p:nvSpPr>
        <p:spPr>
          <a:xfrm>
            <a:off x="1127464" y="4365000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1" name="Flussdiagramm: Zentralspeicher 24">
            <a:extLst>
              <a:ext uri="{FF2B5EF4-FFF2-40B4-BE49-F238E27FC236}">
                <a16:creationId xmlns:a16="http://schemas.microsoft.com/office/drawing/2014/main" id="{142575E9-7493-1447-934B-16550584CE2E}"/>
              </a:ext>
            </a:extLst>
          </p:cNvPr>
          <p:cNvSpPr/>
          <p:nvPr/>
        </p:nvSpPr>
        <p:spPr>
          <a:xfrm>
            <a:off x="1487488" y="2548532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2" name="Flussdiagramm: Zentralspeicher 24">
            <a:extLst>
              <a:ext uri="{FF2B5EF4-FFF2-40B4-BE49-F238E27FC236}">
                <a16:creationId xmlns:a16="http://schemas.microsoft.com/office/drawing/2014/main" id="{164B97F5-ABA3-2B4D-8B03-C37978730B49}"/>
              </a:ext>
            </a:extLst>
          </p:cNvPr>
          <p:cNvSpPr/>
          <p:nvPr/>
        </p:nvSpPr>
        <p:spPr>
          <a:xfrm>
            <a:off x="1503369" y="3842657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43" name="Zylinder 17">
            <a:extLst>
              <a:ext uri="{FF2B5EF4-FFF2-40B4-BE49-F238E27FC236}">
                <a16:creationId xmlns:a16="http://schemas.microsoft.com/office/drawing/2014/main" id="{6B128654-4BD5-8847-BC99-2ED2CE3DEE29}"/>
              </a:ext>
            </a:extLst>
          </p:cNvPr>
          <p:cNvSpPr/>
          <p:nvPr/>
        </p:nvSpPr>
        <p:spPr>
          <a:xfrm>
            <a:off x="1500204" y="5659425"/>
            <a:ext cx="432048" cy="288032"/>
          </a:xfrm>
          <a:prstGeom prst="can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de-CH" dirty="0" err="1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64815474-BF38-0248-9369-69D1D2BDD0EB}"/>
              </a:ext>
            </a:extLst>
          </p:cNvPr>
          <p:cNvSpPr/>
          <p:nvPr/>
        </p:nvSpPr>
        <p:spPr>
          <a:xfrm>
            <a:off x="1127464" y="4537481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AB047E7E-FB62-114A-B198-337B1D0DF0A2}"/>
              </a:ext>
            </a:extLst>
          </p:cNvPr>
          <p:cNvSpPr/>
          <p:nvPr/>
        </p:nvSpPr>
        <p:spPr>
          <a:xfrm>
            <a:off x="1127464" y="4709962"/>
            <a:ext cx="144536" cy="11645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037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842FF6D9-8B65-433F-86B3-6FB6CD6E60E7}"/>
              </a:ext>
            </a:extLst>
          </p:cNvPr>
          <p:cNvSpPr/>
          <p:nvPr/>
        </p:nvSpPr>
        <p:spPr>
          <a:xfrm>
            <a:off x="911664" y="2567368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1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6D818AA1-8853-45E4-AB62-B81C55B65AF3}"/>
              </a:ext>
            </a:extLst>
          </p:cNvPr>
          <p:cNvSpPr/>
          <p:nvPr/>
        </p:nvSpPr>
        <p:spPr>
          <a:xfrm>
            <a:off x="911664" y="3503472"/>
            <a:ext cx="216024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>
                <a:solidFill>
                  <a:schemeClr val="tx1"/>
                </a:solidFill>
              </a:rPr>
              <a:t>ERP</a:t>
            </a:r>
          </a:p>
          <a:p>
            <a:r>
              <a:rPr lang="en-US" sz="1200" b="1">
                <a:solidFill>
                  <a:schemeClr val="tx1"/>
                </a:solidFill>
              </a:rPr>
              <a:t>Site 2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#2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Information interchange between multiple different databases</a:t>
            </a:r>
          </a:p>
        </p:txBody>
      </p:sp>
      <p:sp>
        <p:nvSpPr>
          <p:cNvPr id="118" name="Zylinder 117">
            <a:extLst>
              <a:ext uri="{FF2B5EF4-FFF2-40B4-BE49-F238E27FC236}">
                <a16:creationId xmlns:a16="http://schemas.microsoft.com/office/drawing/2014/main" id="{F9E0AB93-8467-4CBB-BBF2-98F7CB6EF624}"/>
              </a:ext>
            </a:extLst>
          </p:cNvPr>
          <p:cNvSpPr/>
          <p:nvPr/>
        </p:nvSpPr>
        <p:spPr>
          <a:xfrm>
            <a:off x="1919776" y="2783392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0" name="Zylinder 119">
            <a:extLst>
              <a:ext uri="{FF2B5EF4-FFF2-40B4-BE49-F238E27FC236}">
                <a16:creationId xmlns:a16="http://schemas.microsoft.com/office/drawing/2014/main" id="{A7146314-D8B1-4EFB-98B0-F97A180D4A83}"/>
              </a:ext>
            </a:extLst>
          </p:cNvPr>
          <p:cNvSpPr/>
          <p:nvPr/>
        </p:nvSpPr>
        <p:spPr>
          <a:xfrm>
            <a:off x="1919776" y="3647488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sp>
        <p:nvSpPr>
          <p:cNvPr id="121" name="Flussdiagramm: Dokument 120">
            <a:extLst>
              <a:ext uri="{FF2B5EF4-FFF2-40B4-BE49-F238E27FC236}">
                <a16:creationId xmlns:a16="http://schemas.microsoft.com/office/drawing/2014/main" id="{316FD1F6-C5BB-4A64-A76A-445BDA2C6741}"/>
              </a:ext>
            </a:extLst>
          </p:cNvPr>
          <p:cNvSpPr/>
          <p:nvPr/>
        </p:nvSpPr>
        <p:spPr>
          <a:xfrm>
            <a:off x="7680416" y="2999416"/>
            <a:ext cx="2160000" cy="720000"/>
          </a:xfrm>
          <a:prstGeom prst="flowChartDocumen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Cloud based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CRM database</a:t>
            </a:r>
          </a:p>
        </p:txBody>
      </p:sp>
      <p:sp>
        <p:nvSpPr>
          <p:cNvPr id="122" name="Zylinder 121">
            <a:extLst>
              <a:ext uri="{FF2B5EF4-FFF2-40B4-BE49-F238E27FC236}">
                <a16:creationId xmlns:a16="http://schemas.microsoft.com/office/drawing/2014/main" id="{C652ABDD-A065-4D7E-AF32-765C5BFAE090}"/>
              </a:ext>
            </a:extLst>
          </p:cNvPr>
          <p:cNvSpPr/>
          <p:nvPr/>
        </p:nvSpPr>
        <p:spPr>
          <a:xfrm>
            <a:off x="8976000" y="3071424"/>
            <a:ext cx="720000" cy="432000"/>
          </a:xfrm>
          <a:prstGeom prst="can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54000" rIns="36000" bIns="72000" rtlCol="0" anchor="t"/>
          <a:lstStyle/>
          <a:p>
            <a:pPr algn="l"/>
            <a:endParaRPr lang="en-US" dirty="0" err="1"/>
          </a:p>
        </p:txBody>
      </p:sp>
      <p:cxnSp>
        <p:nvCxnSpPr>
          <p:cNvPr id="127" name="Gerade Verbindung mit Pfeil 126">
            <a:extLst>
              <a:ext uri="{FF2B5EF4-FFF2-40B4-BE49-F238E27FC236}">
                <a16:creationId xmlns:a16="http://schemas.microsoft.com/office/drawing/2014/main" id="{735812C1-8615-4F6E-953C-9EA338A49C3F}"/>
              </a:ext>
            </a:extLst>
          </p:cNvPr>
          <p:cNvCxnSpPr>
            <a:cxnSpLocks/>
          </p:cNvCxnSpPr>
          <p:nvPr/>
        </p:nvCxnSpPr>
        <p:spPr>
          <a:xfrm>
            <a:off x="3071904" y="3791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Gerade Verbindung mit Pfeil 127">
            <a:extLst>
              <a:ext uri="{FF2B5EF4-FFF2-40B4-BE49-F238E27FC236}">
                <a16:creationId xmlns:a16="http://schemas.microsoft.com/office/drawing/2014/main" id="{0ED6D46B-7D39-4F7A-AAF8-57D40CE67796}"/>
              </a:ext>
            </a:extLst>
          </p:cNvPr>
          <p:cNvCxnSpPr>
            <a:cxnSpLocks/>
          </p:cNvCxnSpPr>
          <p:nvPr/>
        </p:nvCxnSpPr>
        <p:spPr>
          <a:xfrm flipH="1">
            <a:off x="3071904" y="364750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mit Pfeil 128">
            <a:extLst>
              <a:ext uri="{FF2B5EF4-FFF2-40B4-BE49-F238E27FC236}">
                <a16:creationId xmlns:a16="http://schemas.microsoft.com/office/drawing/2014/main" id="{9B6DA5FD-1A0A-4521-A2CB-0272D5454B23}"/>
              </a:ext>
            </a:extLst>
          </p:cNvPr>
          <p:cNvCxnSpPr>
            <a:cxnSpLocks/>
          </p:cNvCxnSpPr>
          <p:nvPr/>
        </p:nvCxnSpPr>
        <p:spPr>
          <a:xfrm>
            <a:off x="3071904" y="3071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Gerade Verbindung mit Pfeil 129">
            <a:extLst>
              <a:ext uri="{FF2B5EF4-FFF2-40B4-BE49-F238E27FC236}">
                <a16:creationId xmlns:a16="http://schemas.microsoft.com/office/drawing/2014/main" id="{E87DB22C-5CCC-43A8-A4DB-1C5CC87504B0}"/>
              </a:ext>
            </a:extLst>
          </p:cNvPr>
          <p:cNvCxnSpPr>
            <a:cxnSpLocks/>
          </p:cNvCxnSpPr>
          <p:nvPr/>
        </p:nvCxnSpPr>
        <p:spPr>
          <a:xfrm flipH="1">
            <a:off x="3071904" y="2927424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mit Pfeil 130">
            <a:extLst>
              <a:ext uri="{FF2B5EF4-FFF2-40B4-BE49-F238E27FC236}">
                <a16:creationId xmlns:a16="http://schemas.microsoft.com/office/drawing/2014/main" id="{E01B25CE-0538-4B47-B04D-4F695820FA56}"/>
              </a:ext>
            </a:extLst>
          </p:cNvPr>
          <p:cNvCxnSpPr>
            <a:cxnSpLocks/>
          </p:cNvCxnSpPr>
          <p:nvPr/>
        </p:nvCxnSpPr>
        <p:spPr>
          <a:xfrm>
            <a:off x="6672304" y="3359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>
            <a:extLst>
              <a:ext uri="{FF2B5EF4-FFF2-40B4-BE49-F238E27FC236}">
                <a16:creationId xmlns:a16="http://schemas.microsoft.com/office/drawing/2014/main" id="{3DE4C281-5515-41F1-A454-0E44A6C94991}"/>
              </a:ext>
            </a:extLst>
          </p:cNvPr>
          <p:cNvCxnSpPr>
            <a:cxnSpLocks/>
          </p:cNvCxnSpPr>
          <p:nvPr/>
        </p:nvCxnSpPr>
        <p:spPr>
          <a:xfrm flipH="1">
            <a:off x="6672304" y="3215456"/>
            <a:ext cx="100811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Flussdiagramm: Dokument 132">
            <a:extLst>
              <a:ext uri="{FF2B5EF4-FFF2-40B4-BE49-F238E27FC236}">
                <a16:creationId xmlns:a16="http://schemas.microsoft.com/office/drawing/2014/main" id="{E8D1E20A-268E-4B8D-8DB0-FF2EE2ACB7C3}"/>
              </a:ext>
            </a:extLst>
          </p:cNvPr>
          <p:cNvSpPr/>
          <p:nvPr/>
        </p:nvSpPr>
        <p:spPr>
          <a:xfrm>
            <a:off x="4080000" y="5015640"/>
            <a:ext cx="2592000" cy="863760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Data </a:t>
            </a:r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Reports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(e.g. changes,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inconsistencies)</a:t>
            </a:r>
          </a:p>
        </p:txBody>
      </p:sp>
      <p:cxnSp>
        <p:nvCxnSpPr>
          <p:cNvPr id="134" name="Gerade Verbindung mit Pfeil 133">
            <a:extLst>
              <a:ext uri="{FF2B5EF4-FFF2-40B4-BE49-F238E27FC236}">
                <a16:creationId xmlns:a16="http://schemas.microsoft.com/office/drawing/2014/main" id="{8A62C015-0325-4CCA-9004-E1A46690623F}"/>
              </a:ext>
            </a:extLst>
          </p:cNvPr>
          <p:cNvCxnSpPr>
            <a:cxnSpLocks/>
          </p:cNvCxnSpPr>
          <p:nvPr/>
        </p:nvCxnSpPr>
        <p:spPr>
          <a:xfrm>
            <a:off x="5376160" y="4079536"/>
            <a:ext cx="0" cy="9361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599D577A-91A0-4167-8FE6-03B5312F303C}"/>
              </a:ext>
            </a:extLst>
          </p:cNvPr>
          <p:cNvSpPr/>
          <p:nvPr/>
        </p:nvSpPr>
        <p:spPr>
          <a:xfrm>
            <a:off x="4080016" y="2639376"/>
            <a:ext cx="2592288" cy="1440160"/>
          </a:xfrm>
          <a:prstGeom prst="roundRect">
            <a:avLst>
              <a:gd name="adj" fmla="val 11065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DEB8F4B1-B2FF-4431-AAEC-A1228E8C3B08}"/>
              </a:ext>
            </a:extLst>
          </p:cNvPr>
          <p:cNvSpPr/>
          <p:nvPr/>
        </p:nvSpPr>
        <p:spPr>
          <a:xfrm>
            <a:off x="4080000" y="1343152"/>
            <a:ext cx="2592000" cy="792088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Lookup Tables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e.g. exchange rates,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product portfolios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26C3E348-A21F-4154-A5AA-97A3AFF00AFF}"/>
              </a:ext>
            </a:extLst>
          </p:cNvPr>
          <p:cNvCxnSpPr>
            <a:cxnSpLocks/>
          </p:cNvCxnSpPr>
          <p:nvPr/>
        </p:nvCxnSpPr>
        <p:spPr>
          <a:xfrm>
            <a:off x="5375920" y="2135240"/>
            <a:ext cx="0" cy="5040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hteck 140">
            <a:extLst>
              <a:ext uri="{FF2B5EF4-FFF2-40B4-BE49-F238E27FC236}">
                <a16:creationId xmlns:a16="http://schemas.microsoft.com/office/drawing/2014/main" id="{CD533596-06DB-4FBA-BFB6-A337FE0C7E56}"/>
              </a:ext>
            </a:extLst>
          </p:cNvPr>
          <p:cNvSpPr/>
          <p:nvPr/>
        </p:nvSpPr>
        <p:spPr>
          <a:xfrm>
            <a:off x="7392000" y="4007616"/>
            <a:ext cx="3600000" cy="7920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1: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about new orders booked into the ERP system will be reported to the CRM system in order to mark the opportunity as "ordered".</a:t>
            </a:r>
          </a:p>
        </p:txBody>
      </p:sp>
      <p:sp>
        <p:nvSpPr>
          <p:cNvPr id="142" name="Rechteck 141">
            <a:extLst>
              <a:ext uri="{FF2B5EF4-FFF2-40B4-BE49-F238E27FC236}">
                <a16:creationId xmlns:a16="http://schemas.microsoft.com/office/drawing/2014/main" id="{8127BBAF-D3A4-43E9-BB55-431E267CA5D1}"/>
              </a:ext>
            </a:extLst>
          </p:cNvPr>
          <p:cNvSpPr/>
          <p:nvPr/>
        </p:nvSpPr>
        <p:spPr>
          <a:xfrm>
            <a:off x="7392000" y="4943719"/>
            <a:ext cx="3600000" cy="1005281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 2: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dates (e.g. planned order date, delivery dates) for the same opportunity or order are different in the CRM and ERP system.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Report the differences, and, if allowed, use automated rules to resolve the inconsistencies</a:t>
            </a:r>
          </a:p>
        </p:txBody>
      </p:sp>
      <p:sp>
        <p:nvSpPr>
          <p:cNvPr id="27" name="Flussdiagramm: Zentralspeicher 26">
            <a:extLst>
              <a:ext uri="{FF2B5EF4-FFF2-40B4-BE49-F238E27FC236}">
                <a16:creationId xmlns:a16="http://schemas.microsoft.com/office/drawing/2014/main" id="{93ECF062-0067-49DB-BF9C-EC655C39A92A}"/>
              </a:ext>
            </a:extLst>
          </p:cNvPr>
          <p:cNvSpPr/>
          <p:nvPr/>
        </p:nvSpPr>
        <p:spPr>
          <a:xfrm>
            <a:off x="5807720" y="15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6" name="Flussdiagramm: Zentralspeicher 25">
            <a:extLst>
              <a:ext uri="{FF2B5EF4-FFF2-40B4-BE49-F238E27FC236}">
                <a16:creationId xmlns:a16="http://schemas.microsoft.com/office/drawing/2014/main" id="{7C5F31F0-7C08-45D2-B76E-5E5333DE3897}"/>
              </a:ext>
            </a:extLst>
          </p:cNvPr>
          <p:cNvSpPr/>
          <p:nvPr/>
        </p:nvSpPr>
        <p:spPr>
          <a:xfrm>
            <a:off x="5808000" y="5159400"/>
            <a:ext cx="720000" cy="432000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4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28" name="B4P">
            <a:extLst>
              <a:ext uri="{FF2B5EF4-FFF2-40B4-BE49-F238E27FC236}">
                <a16:creationId xmlns:a16="http://schemas.microsoft.com/office/drawing/2014/main" id="{CFCB3969-E1D5-4FF4-B1E6-733D6486D3CA}"/>
              </a:ext>
            </a:extLst>
          </p:cNvPr>
          <p:cNvSpPr txBox="1"/>
          <p:nvPr/>
        </p:nvSpPr>
        <p:spPr>
          <a:xfrm>
            <a:off x="4656000" y="2737631"/>
            <a:ext cx="1295920" cy="40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 anchorCtr="0">
            <a:noAutofit/>
          </a:bodyPr>
          <a:lstStyle>
            <a:lvl1pPr algn="ctr">
              <a:defRPr sz="4200" b="1">
                <a:solidFill>
                  <a:srgbClr val="FFFFFF"/>
                </a:solidFill>
              </a:defRPr>
            </a:lvl1pPr>
          </a:lstStyle>
          <a:p>
            <a:r>
              <a:rPr lang="en-US" sz="5000" noProof="1"/>
              <a:t>B4P</a:t>
            </a:r>
          </a:p>
        </p:txBody>
      </p:sp>
      <p:sp>
        <p:nvSpPr>
          <p:cNvPr id="29" name="Triangle">
            <a:extLst>
              <a:ext uri="{FF2B5EF4-FFF2-40B4-BE49-F238E27FC236}">
                <a16:creationId xmlns:a16="http://schemas.microsoft.com/office/drawing/2014/main" id="{55661D94-5013-489A-B98D-5B4D21EE1777}"/>
              </a:ext>
            </a:extLst>
          </p:cNvPr>
          <p:cNvSpPr/>
          <p:nvPr/>
        </p:nvSpPr>
        <p:spPr>
          <a:xfrm rot="5400000">
            <a:off x="5061688" y="3215525"/>
            <a:ext cx="628462" cy="791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noFill/>
          </a:ln>
        </p:spPr>
        <p:txBody>
          <a:bodyPr lIns="36000" tIns="36000" rIns="36000" bIns="3600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37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ounded Rectangle 3">
            <a:extLst>
              <a:ext uri="{FF2B5EF4-FFF2-40B4-BE49-F238E27FC236}">
                <a16:creationId xmlns:a16="http://schemas.microsoft.com/office/drawing/2014/main" id="{2ABECA9C-9CEC-4079-B4CE-8AAF476210C6}"/>
              </a:ext>
            </a:extLst>
          </p:cNvPr>
          <p:cNvSpPr/>
          <p:nvPr/>
        </p:nvSpPr>
        <p:spPr>
          <a:xfrm>
            <a:off x="7320664" y="1700728"/>
            <a:ext cx="1872000" cy="237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69" name="Rounded Rectangle 3">
            <a:extLst>
              <a:ext uri="{FF2B5EF4-FFF2-40B4-BE49-F238E27FC236}">
                <a16:creationId xmlns:a16="http://schemas.microsoft.com/office/drawing/2014/main" id="{D26847A6-D55E-4906-AADE-C9ABC50923BC}"/>
              </a:ext>
            </a:extLst>
          </p:cNvPr>
          <p:cNvSpPr/>
          <p:nvPr/>
        </p:nvSpPr>
        <p:spPr>
          <a:xfrm>
            <a:off x="2640664" y="1700728"/>
            <a:ext cx="1872000" cy="3816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Real-world Use Case #3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Enriched Business Intelligence from many data sources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5DB63D-5896-4923-B20B-B15B8884B0A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07435" y="6452637"/>
            <a:ext cx="8159850" cy="360363"/>
          </a:xfrm>
        </p:spPr>
        <p:txBody>
          <a:bodyPr>
            <a:normAutofit fontScale="62500" lnSpcReduction="20000"/>
          </a:bodyPr>
          <a:lstStyle/>
          <a:p>
            <a:r>
              <a:rPr lang="en-US" sz="1100" dirty="0"/>
              <a:t>ERP = Enterprise Resource Management Databases (e.g. SAP, Oracle, BAAN, Abacus)</a:t>
            </a:r>
          </a:p>
          <a:p>
            <a:r>
              <a:rPr lang="en-US" sz="1100" dirty="0"/>
              <a:t>CRM = Customer Relationship Database (e.g. Salesforce)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1DEA935-5437-4CC0-98D5-AB5BE417FE89}"/>
              </a:ext>
            </a:extLst>
          </p:cNvPr>
          <p:cNvSpPr/>
          <p:nvPr/>
        </p:nvSpPr>
        <p:spPr>
          <a:xfrm>
            <a:off x="2784288" y="184459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Filter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41C9DA8F-1801-41B1-9CA0-571FA355D2D9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3576376" y="1590491"/>
            <a:ext cx="11832" cy="254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ussdiagramm: Dokument 25">
            <a:extLst>
              <a:ext uri="{FF2B5EF4-FFF2-40B4-BE49-F238E27FC236}">
                <a16:creationId xmlns:a16="http://schemas.microsoft.com/office/drawing/2014/main" id="{702E05D4-3E86-4C8D-A248-0DF2BD66D3BA}"/>
              </a:ext>
            </a:extLst>
          </p:cNvPr>
          <p:cNvSpPr/>
          <p:nvPr/>
        </p:nvSpPr>
        <p:spPr>
          <a:xfrm>
            <a:off x="2796120" y="105272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Orders List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from CRM database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0A89649E-1353-4217-818A-4DC8F27A757C}"/>
              </a:ext>
            </a:extLst>
          </p:cNvPr>
          <p:cNvGrpSpPr/>
          <p:nvPr/>
        </p:nvGrpSpPr>
        <p:grpSpPr>
          <a:xfrm>
            <a:off x="3792400" y="1880596"/>
            <a:ext cx="432048" cy="432048"/>
            <a:chOff x="1415480" y="2240868"/>
            <a:chExt cx="432048" cy="432048"/>
          </a:xfrm>
        </p:grpSpPr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965CAA6C-F1D4-47ED-A01A-79FD4238819F}"/>
                </a:ext>
              </a:extLst>
            </p:cNvPr>
            <p:cNvSpPr/>
            <p:nvPr/>
          </p:nvSpPr>
          <p:spPr>
            <a:xfrm>
              <a:off x="1415480" y="2240868"/>
              <a:ext cx="432000" cy="720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Gerader Verbinder 28">
              <a:extLst>
                <a:ext uri="{FF2B5EF4-FFF2-40B4-BE49-F238E27FC236}">
                  <a16:creationId xmlns:a16="http://schemas.microsoft.com/office/drawing/2014/main" id="{ABF68F8B-8A9C-49A0-8A0C-CCB85620DF4F}"/>
                </a:ext>
              </a:extLst>
            </p:cNvPr>
            <p:cNvCxnSpPr>
              <a:cxnSpLocks/>
            </p:cNvCxnSpPr>
            <p:nvPr/>
          </p:nvCxnSpPr>
          <p:spPr>
            <a:xfrm>
              <a:off x="1415480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30367B68-93F3-44ED-BE6C-153E9F0609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7528" y="2276872"/>
              <a:ext cx="180000" cy="180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1F9CE9EE-E3EF-4CA0-BA63-06219DA9E284}"/>
                </a:ext>
              </a:extLst>
            </p:cNvPr>
            <p:cNvCxnSpPr>
              <a:cxnSpLocks/>
            </p:cNvCxnSpPr>
            <p:nvPr/>
          </p:nvCxnSpPr>
          <p:spPr>
            <a:xfrm>
              <a:off x="1595500" y="2456892"/>
              <a:ext cx="0" cy="21602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r Verbinder 31">
              <a:extLst>
                <a:ext uri="{FF2B5EF4-FFF2-40B4-BE49-F238E27FC236}">
                  <a16:creationId xmlns:a16="http://schemas.microsoft.com/office/drawing/2014/main" id="{F603A49B-B437-4B10-9FDB-5809D943E87E}"/>
                </a:ext>
              </a:extLst>
            </p:cNvPr>
            <p:cNvCxnSpPr>
              <a:cxnSpLocks/>
            </p:cNvCxnSpPr>
            <p:nvPr/>
          </p:nvCxnSpPr>
          <p:spPr>
            <a:xfrm>
              <a:off x="1667508" y="2456892"/>
              <a:ext cx="0" cy="14401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C56DB5A3-6860-49D2-9C3A-DBEEDE95AB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456892"/>
              <a:ext cx="7200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430714BC-4F9D-45E2-BE15-DE16EF6B34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95500" y="2600908"/>
              <a:ext cx="72008" cy="7200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hteck 34">
            <a:extLst>
              <a:ext uri="{FF2B5EF4-FFF2-40B4-BE49-F238E27FC236}">
                <a16:creationId xmlns:a16="http://schemas.microsoft.com/office/drawing/2014/main" id="{94E578C1-1C1B-47E3-A8E9-602DD847D2CB}"/>
              </a:ext>
            </a:extLst>
          </p:cNvPr>
          <p:cNvSpPr/>
          <p:nvPr/>
        </p:nvSpPr>
        <p:spPr>
          <a:xfrm>
            <a:off x="4584368" y="177272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 Filter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not of interest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orders with 0 EUR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Treat opportunities of different natures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individually</a:t>
            </a: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CF6AF3B4-12CF-42EA-AF27-AD4A4C1D36BB}"/>
              </a:ext>
            </a:extLst>
          </p:cNvPr>
          <p:cNvCxnSpPr>
            <a:cxnSpLocks/>
          </p:cNvCxnSpPr>
          <p:nvPr/>
        </p:nvCxnSpPr>
        <p:spPr>
          <a:xfrm>
            <a:off x="3576912" y="2348728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6B3C41B8-73C8-4C89-BAC9-8B4E29A34F0C}"/>
              </a:ext>
            </a:extLst>
          </p:cNvPr>
          <p:cNvCxnSpPr>
            <a:cxnSpLocks/>
          </p:cNvCxnSpPr>
          <p:nvPr/>
        </p:nvCxnSpPr>
        <p:spPr>
          <a:xfrm>
            <a:off x="3576352" y="5373016"/>
            <a:ext cx="0" cy="5759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hteck 39">
            <a:extLst>
              <a:ext uri="{FF2B5EF4-FFF2-40B4-BE49-F238E27FC236}">
                <a16:creationId xmlns:a16="http://schemas.microsoft.com/office/drawing/2014/main" id="{91A12E25-DE84-4232-BEB8-DED300BE169E}"/>
              </a:ext>
            </a:extLst>
          </p:cNvPr>
          <p:cNvSpPr/>
          <p:nvPr/>
        </p:nvSpPr>
        <p:spPr>
          <a:xfrm>
            <a:off x="4583928" y="1052456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 Load orders list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the files and make the numerals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suitable for processing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(e.g. remove thousand separators)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308C251C-D097-4639-A150-0C33369A584A}"/>
              </a:ext>
            </a:extLst>
          </p:cNvPr>
          <p:cNvSpPr/>
          <p:nvPr/>
        </p:nvSpPr>
        <p:spPr>
          <a:xfrm>
            <a:off x="2784288" y="278064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Preparations</a:t>
            </a:r>
          </a:p>
        </p:txBody>
      </p:sp>
      <p:sp>
        <p:nvSpPr>
          <p:cNvPr id="42" name="Rechteck: gefaltete Ecke 41">
            <a:extLst>
              <a:ext uri="{FF2B5EF4-FFF2-40B4-BE49-F238E27FC236}">
                <a16:creationId xmlns:a16="http://schemas.microsoft.com/office/drawing/2014/main" id="{BEAF5C3A-7858-4951-8C55-B8B48C4DAAFC}"/>
              </a:ext>
            </a:extLst>
          </p:cNvPr>
          <p:cNvSpPr/>
          <p:nvPr/>
        </p:nvSpPr>
        <p:spPr>
          <a:xfrm>
            <a:off x="3864408" y="2852656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43" name="Picture 2" descr="Bildergebnis fÃ¼r ballpoint pen symbol">
            <a:extLst>
              <a:ext uri="{FF2B5EF4-FFF2-40B4-BE49-F238E27FC236}">
                <a16:creationId xmlns:a16="http://schemas.microsoft.com/office/drawing/2014/main" id="{D4DAF2BC-4001-4840-8712-159042227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3876717" y="2737702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hteck 43">
            <a:extLst>
              <a:ext uri="{FF2B5EF4-FFF2-40B4-BE49-F238E27FC236}">
                <a16:creationId xmlns:a16="http://schemas.microsoft.com/office/drawing/2014/main" id="{A3ABE955-42D2-4ED4-BE46-3488AB966C80}"/>
              </a:ext>
            </a:extLst>
          </p:cNvPr>
          <p:cNvSpPr/>
          <p:nvPr/>
        </p:nvSpPr>
        <p:spPr>
          <a:xfrm>
            <a:off x="4583928" y="2708640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3. Preparations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Harmonize similar company names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Align product prices so they represent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similar scopes, all converted to EUR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8A2F4413-13F9-4454-B5BD-A2F0681536FD}"/>
              </a:ext>
            </a:extLst>
          </p:cNvPr>
          <p:cNvCxnSpPr>
            <a:cxnSpLocks/>
          </p:cNvCxnSpPr>
          <p:nvPr/>
        </p:nvCxnSpPr>
        <p:spPr>
          <a:xfrm>
            <a:off x="3576912" y="3284832"/>
            <a:ext cx="0" cy="4319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hteck 45">
            <a:extLst>
              <a:ext uri="{FF2B5EF4-FFF2-40B4-BE49-F238E27FC236}">
                <a16:creationId xmlns:a16="http://schemas.microsoft.com/office/drawing/2014/main" id="{A193085C-1BD6-4F06-B7C0-08DFD7A0E0CF}"/>
              </a:ext>
            </a:extLst>
          </p:cNvPr>
          <p:cNvSpPr/>
          <p:nvPr/>
        </p:nvSpPr>
        <p:spPr>
          <a:xfrm>
            <a:off x="2784288" y="371675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Consolidation</a:t>
            </a:r>
          </a:p>
        </p:txBody>
      </p:sp>
      <p:sp>
        <p:nvSpPr>
          <p:cNvPr id="47" name="Rechteck: gefaltete Ecke 46">
            <a:extLst>
              <a:ext uri="{FF2B5EF4-FFF2-40B4-BE49-F238E27FC236}">
                <a16:creationId xmlns:a16="http://schemas.microsoft.com/office/drawing/2014/main" id="{DD15B3E3-6EBE-4AF6-B4EF-2D93E9543273}"/>
              </a:ext>
            </a:extLst>
          </p:cNvPr>
          <p:cNvSpPr/>
          <p:nvPr/>
        </p:nvSpPr>
        <p:spPr>
          <a:xfrm>
            <a:off x="3792400" y="378876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8" name="Rechteck: gefaltete Ecke 47">
            <a:extLst>
              <a:ext uri="{FF2B5EF4-FFF2-40B4-BE49-F238E27FC236}">
                <a16:creationId xmlns:a16="http://schemas.microsoft.com/office/drawing/2014/main" id="{987EAF3B-BCFC-4080-858C-DB4FCC253AAA}"/>
              </a:ext>
            </a:extLst>
          </p:cNvPr>
          <p:cNvSpPr/>
          <p:nvPr/>
        </p:nvSpPr>
        <p:spPr>
          <a:xfrm>
            <a:off x="4080400" y="3788760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4A788018-0562-41E4-B2D6-29349A912F18}"/>
              </a:ext>
            </a:extLst>
          </p:cNvPr>
          <p:cNvCxnSpPr/>
          <p:nvPr/>
        </p:nvCxnSpPr>
        <p:spPr>
          <a:xfrm>
            <a:off x="3936400" y="3932760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hteck 49">
            <a:extLst>
              <a:ext uri="{FF2B5EF4-FFF2-40B4-BE49-F238E27FC236}">
                <a16:creationId xmlns:a16="http://schemas.microsoft.com/office/drawing/2014/main" id="{7CD47DA8-F726-47B1-9694-82ED31039EFB}"/>
              </a:ext>
            </a:extLst>
          </p:cNvPr>
          <p:cNvSpPr/>
          <p:nvPr/>
        </p:nvSpPr>
        <p:spPr>
          <a:xfrm>
            <a:off x="4583928" y="3572808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4. Consolidation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multiple rows with same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opportunity numbers (as they cover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different product &amp; aftermarket scopes)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Proper handling of traditional OEM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business, consortia setups, aftermarket,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71830DD5-4789-4CB6-8B90-2B64A9D3F301}"/>
              </a:ext>
            </a:extLst>
          </p:cNvPr>
          <p:cNvSpPr/>
          <p:nvPr/>
        </p:nvSpPr>
        <p:spPr>
          <a:xfrm>
            <a:off x="2784288" y="4868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Corrections</a:t>
            </a:r>
          </a:p>
        </p:txBody>
      </p: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2EC374FB-6E0A-4AFA-AF3A-8FA60AC49610}"/>
              </a:ext>
            </a:extLst>
          </p:cNvPr>
          <p:cNvCxnSpPr>
            <a:cxnSpLocks/>
          </p:cNvCxnSpPr>
          <p:nvPr/>
        </p:nvCxnSpPr>
        <p:spPr>
          <a:xfrm>
            <a:off x="3576376" y="4220808"/>
            <a:ext cx="0" cy="6480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hteck 52">
            <a:extLst>
              <a:ext uri="{FF2B5EF4-FFF2-40B4-BE49-F238E27FC236}">
                <a16:creationId xmlns:a16="http://schemas.microsoft.com/office/drawing/2014/main" id="{E0A0AFAA-F322-4D8F-84CC-D12C4F58FE2A}"/>
              </a:ext>
            </a:extLst>
          </p:cNvPr>
          <p:cNvSpPr/>
          <p:nvPr/>
        </p:nvSpPr>
        <p:spPr>
          <a:xfrm>
            <a:off x="4583928" y="4796872"/>
            <a:ext cx="2520736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5. Do some corrections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corrections if orders given to competitors appear over-/underpriced in order to eliminate distortion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 of values of 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sub-system scopes vs. the whole.</a:t>
            </a:r>
          </a:p>
        </p:txBody>
      </p:sp>
      <p:sp>
        <p:nvSpPr>
          <p:cNvPr id="54" name="Rechteck: gefaltete Ecke 53">
            <a:extLst>
              <a:ext uri="{FF2B5EF4-FFF2-40B4-BE49-F238E27FC236}">
                <a16:creationId xmlns:a16="http://schemas.microsoft.com/office/drawing/2014/main" id="{492062FF-B9D1-43A6-BD5E-084131C6F189}"/>
              </a:ext>
            </a:extLst>
          </p:cNvPr>
          <p:cNvSpPr/>
          <p:nvPr/>
        </p:nvSpPr>
        <p:spPr>
          <a:xfrm>
            <a:off x="3792400" y="494088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5" name="Rechteck: gefaltete Ecke 54">
            <a:extLst>
              <a:ext uri="{FF2B5EF4-FFF2-40B4-BE49-F238E27FC236}">
                <a16:creationId xmlns:a16="http://schemas.microsoft.com/office/drawing/2014/main" id="{D9ED618C-DFDB-4D6C-A057-52E6AFA6A215}"/>
              </a:ext>
            </a:extLst>
          </p:cNvPr>
          <p:cNvSpPr/>
          <p:nvPr/>
        </p:nvSpPr>
        <p:spPr>
          <a:xfrm>
            <a:off x="4080432" y="49409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80C73BE2-2993-4423-8EAE-B08795B58098}"/>
              </a:ext>
            </a:extLst>
          </p:cNvPr>
          <p:cNvCxnSpPr/>
          <p:nvPr/>
        </p:nvCxnSpPr>
        <p:spPr>
          <a:xfrm>
            <a:off x="3936448" y="515691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Flussdiagramm: Dokument 56">
            <a:extLst>
              <a:ext uri="{FF2B5EF4-FFF2-40B4-BE49-F238E27FC236}">
                <a16:creationId xmlns:a16="http://schemas.microsoft.com/office/drawing/2014/main" id="{630C6C6B-1B9C-46D2-8149-541858168BEB}"/>
              </a:ext>
            </a:extLst>
          </p:cNvPr>
          <p:cNvSpPr/>
          <p:nvPr/>
        </p:nvSpPr>
        <p:spPr>
          <a:xfrm>
            <a:off x="192000" y="2780648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Supplier List</a:t>
            </a:r>
          </a:p>
          <a:p>
            <a:r>
              <a:rPr lang="en-US" sz="1200" dirty="0">
                <a:solidFill>
                  <a:schemeClr val="tx1"/>
                </a:solidFill>
              </a:rPr>
              <a:t>short names</a:t>
            </a:r>
          </a:p>
        </p:txBody>
      </p:sp>
      <p:sp>
        <p:nvSpPr>
          <p:cNvPr id="58" name="Flussdiagramm: Dokument 57">
            <a:extLst>
              <a:ext uri="{FF2B5EF4-FFF2-40B4-BE49-F238E27FC236}">
                <a16:creationId xmlns:a16="http://schemas.microsoft.com/office/drawing/2014/main" id="{49890D9F-0437-4E95-87E0-B04EE3B181FE}"/>
              </a:ext>
            </a:extLst>
          </p:cNvPr>
          <p:cNvSpPr/>
          <p:nvPr/>
        </p:nvSpPr>
        <p:spPr>
          <a:xfrm>
            <a:off x="192000" y="357273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 err="1">
                <a:solidFill>
                  <a:schemeClr val="tx1"/>
                </a:solidFill>
              </a:rPr>
              <a:t>Xchg</a:t>
            </a:r>
            <a:r>
              <a:rPr lang="en-US" sz="1200" b="1" dirty="0">
                <a:solidFill>
                  <a:schemeClr val="tx1"/>
                </a:solidFill>
              </a:rPr>
              <a:t> Rates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4A805C9-1503-423C-8693-C9B54BD36646}"/>
              </a:ext>
            </a:extLst>
          </p:cNvPr>
          <p:cNvSpPr/>
          <p:nvPr/>
        </p:nvSpPr>
        <p:spPr>
          <a:xfrm>
            <a:off x="408024" y="3860768"/>
            <a:ext cx="288032" cy="14401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38141840-CE17-46CA-960A-BB64E110BC62}"/>
              </a:ext>
            </a:extLst>
          </p:cNvPr>
          <p:cNvSpPr/>
          <p:nvPr/>
        </p:nvSpPr>
        <p:spPr>
          <a:xfrm>
            <a:off x="540357" y="3964526"/>
            <a:ext cx="126752" cy="126752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1" name="Ellipse 60">
            <a:extLst>
              <a:ext uri="{FF2B5EF4-FFF2-40B4-BE49-F238E27FC236}">
                <a16:creationId xmlns:a16="http://schemas.microsoft.com/office/drawing/2014/main" id="{AD7EE2EF-46F9-46BE-BA68-5BE0781D54A1}"/>
              </a:ext>
            </a:extLst>
          </p:cNvPr>
          <p:cNvSpPr/>
          <p:nvPr/>
        </p:nvSpPr>
        <p:spPr>
          <a:xfrm>
            <a:off x="667357" y="3894676"/>
            <a:ext cx="98177" cy="98177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1D3427AD-ECCD-45BD-B965-377BA7890791}"/>
              </a:ext>
            </a:extLst>
          </p:cNvPr>
          <p:cNvCxnSpPr>
            <a:cxnSpLocks/>
          </p:cNvCxnSpPr>
          <p:nvPr/>
        </p:nvCxnSpPr>
        <p:spPr>
          <a:xfrm>
            <a:off x="1776176" y="2929228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45F57C7E-E5FB-4A18-8C6B-AF3F84A9B2C0}"/>
              </a:ext>
            </a:extLst>
          </p:cNvPr>
          <p:cNvCxnSpPr>
            <a:cxnSpLocks/>
          </p:cNvCxnSpPr>
          <p:nvPr/>
        </p:nvCxnSpPr>
        <p:spPr>
          <a:xfrm>
            <a:off x="2280232" y="314068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mit Pfeil 63">
            <a:extLst>
              <a:ext uri="{FF2B5EF4-FFF2-40B4-BE49-F238E27FC236}">
                <a16:creationId xmlns:a16="http://schemas.microsoft.com/office/drawing/2014/main" id="{D632AE5C-9B3F-46B6-A840-AFEA42AD00DD}"/>
              </a:ext>
            </a:extLst>
          </p:cNvPr>
          <p:cNvCxnSpPr>
            <a:cxnSpLocks/>
          </p:cNvCxnSpPr>
          <p:nvPr/>
        </p:nvCxnSpPr>
        <p:spPr>
          <a:xfrm>
            <a:off x="1776176" y="3788760"/>
            <a:ext cx="50405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2B79A2B1-8370-461E-8043-A50ED35DBAB2}"/>
              </a:ext>
            </a:extLst>
          </p:cNvPr>
          <p:cNvCxnSpPr>
            <a:cxnSpLocks/>
          </p:cNvCxnSpPr>
          <p:nvPr/>
        </p:nvCxnSpPr>
        <p:spPr>
          <a:xfrm flipV="1">
            <a:off x="2280232" y="3140688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lipse 65">
            <a:extLst>
              <a:ext uri="{FF2B5EF4-FFF2-40B4-BE49-F238E27FC236}">
                <a16:creationId xmlns:a16="http://schemas.microsoft.com/office/drawing/2014/main" id="{2B73A49B-1FC5-4418-85D9-53E5F046DE52}"/>
              </a:ext>
            </a:extLst>
          </p:cNvPr>
          <p:cNvSpPr/>
          <p:nvPr/>
        </p:nvSpPr>
        <p:spPr>
          <a:xfrm>
            <a:off x="657113" y="3993177"/>
            <a:ext cx="70394" cy="70394"/>
          </a:xfrm>
          <a:prstGeom prst="ellipse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endParaRPr lang="de-CH" sz="1100" b="1" dirty="0" err="1">
              <a:solidFill>
                <a:schemeClr val="tx1"/>
              </a:solidFill>
            </a:endParaRPr>
          </a:p>
        </p:txBody>
      </p:sp>
      <p:sp>
        <p:nvSpPr>
          <p:cNvPr id="67" name="Flussdiagramm: Dokument 66">
            <a:extLst>
              <a:ext uri="{FF2B5EF4-FFF2-40B4-BE49-F238E27FC236}">
                <a16:creationId xmlns:a16="http://schemas.microsoft.com/office/drawing/2014/main" id="{FF4E6167-D805-4EC8-AC71-4586A96CB021}"/>
              </a:ext>
            </a:extLst>
          </p:cNvPr>
          <p:cNvSpPr/>
          <p:nvPr/>
        </p:nvSpPr>
        <p:spPr>
          <a:xfrm>
            <a:off x="192000" y="486888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Scaling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Factors</a:t>
            </a:r>
            <a:br>
              <a:rPr lang="en-US" sz="1200" b="1" dirty="0">
                <a:solidFill>
                  <a:schemeClr val="tx1"/>
                </a:solidFill>
              </a:rPr>
            </a:br>
            <a:endParaRPr lang="en-US" sz="1200" b="1" dirty="0">
              <a:solidFill>
                <a:schemeClr val="tx1"/>
              </a:solidFill>
            </a:endParaRPr>
          </a:p>
        </p:txBody>
      </p:sp>
      <p:cxnSp>
        <p:nvCxnSpPr>
          <p:cNvPr id="68" name="Gerade Verbindung mit Pfeil 67">
            <a:extLst>
              <a:ext uri="{FF2B5EF4-FFF2-40B4-BE49-F238E27FC236}">
                <a16:creationId xmlns:a16="http://schemas.microsoft.com/office/drawing/2014/main" id="{03758971-284F-47DE-98AD-6D83908614A8}"/>
              </a:ext>
            </a:extLst>
          </p:cNvPr>
          <p:cNvCxnSpPr>
            <a:cxnSpLocks/>
          </p:cNvCxnSpPr>
          <p:nvPr/>
        </p:nvCxnSpPr>
        <p:spPr>
          <a:xfrm>
            <a:off x="1776176" y="501746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9107AA41-FE67-4D82-93BC-2AAF59AE17BB}"/>
              </a:ext>
            </a:extLst>
          </p:cNvPr>
          <p:cNvSpPr/>
          <p:nvPr/>
        </p:nvSpPr>
        <p:spPr>
          <a:xfrm>
            <a:off x="9264752" y="177253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6. Expand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Expand opportunities with multiple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equipment suppliers into multiple rows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list the suppliers separately</a:t>
            </a:r>
          </a:p>
        </p:txBody>
      </p:sp>
      <p:cxnSp>
        <p:nvCxnSpPr>
          <p:cNvPr id="74" name="Gerade Verbindung mit Pfeil 73">
            <a:extLst>
              <a:ext uri="{FF2B5EF4-FFF2-40B4-BE49-F238E27FC236}">
                <a16:creationId xmlns:a16="http://schemas.microsoft.com/office/drawing/2014/main" id="{054277BA-ADCA-4CB9-ABF0-71AD64A32D56}"/>
              </a:ext>
            </a:extLst>
          </p:cNvPr>
          <p:cNvCxnSpPr>
            <a:cxnSpLocks/>
          </p:cNvCxnSpPr>
          <p:nvPr/>
        </p:nvCxnSpPr>
        <p:spPr>
          <a:xfrm>
            <a:off x="8256304" y="1556512"/>
            <a:ext cx="0" cy="2880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hteck 74">
            <a:extLst>
              <a:ext uri="{FF2B5EF4-FFF2-40B4-BE49-F238E27FC236}">
                <a16:creationId xmlns:a16="http://schemas.microsoft.com/office/drawing/2014/main" id="{DC84CDF3-A847-4B22-BEBA-A69C835B1177}"/>
              </a:ext>
            </a:extLst>
          </p:cNvPr>
          <p:cNvSpPr/>
          <p:nvPr/>
        </p:nvSpPr>
        <p:spPr>
          <a:xfrm>
            <a:off x="7464168" y="184454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Expansion</a:t>
            </a:r>
          </a:p>
        </p:txBody>
      </p:sp>
      <p:sp>
        <p:nvSpPr>
          <p:cNvPr id="76" name="Rechteck: gefaltete Ecke 75">
            <a:extLst>
              <a:ext uri="{FF2B5EF4-FFF2-40B4-BE49-F238E27FC236}">
                <a16:creationId xmlns:a16="http://schemas.microsoft.com/office/drawing/2014/main" id="{24DE16AA-92F5-4A86-8B6B-AAACE3DCFE94}"/>
              </a:ext>
            </a:extLst>
          </p:cNvPr>
          <p:cNvSpPr/>
          <p:nvPr/>
        </p:nvSpPr>
        <p:spPr>
          <a:xfrm>
            <a:off x="8760336" y="1916552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7" name="Rechteck: gefaltete Ecke 76">
            <a:extLst>
              <a:ext uri="{FF2B5EF4-FFF2-40B4-BE49-F238E27FC236}">
                <a16:creationId xmlns:a16="http://schemas.microsoft.com/office/drawing/2014/main" id="{A85384FC-2B68-4473-A8EC-83D49EF2724A}"/>
              </a:ext>
            </a:extLst>
          </p:cNvPr>
          <p:cNvSpPr/>
          <p:nvPr/>
        </p:nvSpPr>
        <p:spPr>
          <a:xfrm>
            <a:off x="8472280" y="1916552"/>
            <a:ext cx="216000" cy="216000"/>
          </a:xfrm>
          <a:prstGeom prst="foldedCorner">
            <a:avLst>
              <a:gd name="adj" fmla="val 24311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B9A05A87-F6BF-4A1E-B38A-C473D58A280B}"/>
              </a:ext>
            </a:extLst>
          </p:cNvPr>
          <p:cNvCxnSpPr/>
          <p:nvPr/>
        </p:nvCxnSpPr>
        <p:spPr>
          <a:xfrm>
            <a:off x="8616296" y="2060552"/>
            <a:ext cx="28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Gerade Verbindung mit Pfeil 78">
            <a:extLst>
              <a:ext uri="{FF2B5EF4-FFF2-40B4-BE49-F238E27FC236}">
                <a16:creationId xmlns:a16="http://schemas.microsoft.com/office/drawing/2014/main" id="{2B3E838D-BF38-44F8-8734-A00A13EA6281}"/>
              </a:ext>
            </a:extLst>
          </p:cNvPr>
          <p:cNvCxnSpPr>
            <a:cxnSpLocks/>
          </p:cNvCxnSpPr>
          <p:nvPr/>
        </p:nvCxnSpPr>
        <p:spPr>
          <a:xfrm>
            <a:off x="8256304" y="2348600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hteck 79">
            <a:extLst>
              <a:ext uri="{FF2B5EF4-FFF2-40B4-BE49-F238E27FC236}">
                <a16:creationId xmlns:a16="http://schemas.microsoft.com/office/drawing/2014/main" id="{EADCF60F-5840-4ED1-B2C4-028D34657235}"/>
              </a:ext>
            </a:extLst>
          </p:cNvPr>
          <p:cNvSpPr/>
          <p:nvPr/>
        </p:nvSpPr>
        <p:spPr>
          <a:xfrm>
            <a:off x="7464168" y="2636632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Equipment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7E3C2B30-504E-41D0-8751-4180EC77726B}"/>
              </a:ext>
            </a:extLst>
          </p:cNvPr>
          <p:cNvSpPr/>
          <p:nvPr/>
        </p:nvSpPr>
        <p:spPr>
          <a:xfrm>
            <a:off x="9264352" y="2492616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7. Derive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Derive equivalent equipment values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Plausibility checks + adjustments against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upper and lower boundaries.</a:t>
            </a:r>
          </a:p>
        </p:txBody>
      </p:sp>
      <p:pic>
        <p:nvPicPr>
          <p:cNvPr id="82" name="Grafik 81">
            <a:extLst>
              <a:ext uri="{FF2B5EF4-FFF2-40B4-BE49-F238E27FC236}">
                <a16:creationId xmlns:a16="http://schemas.microsoft.com/office/drawing/2014/main" id="{B39DBA0F-6E52-4011-BF48-F5BC8DA1C90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2708640"/>
            <a:ext cx="413757" cy="347290"/>
          </a:xfrm>
          <a:prstGeom prst="rect">
            <a:avLst/>
          </a:prstGeom>
        </p:spPr>
      </p:pic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D46920F0-9206-48EC-A8C7-0D8CB7653EF3}"/>
              </a:ext>
            </a:extLst>
          </p:cNvPr>
          <p:cNvCxnSpPr>
            <a:cxnSpLocks/>
          </p:cNvCxnSpPr>
          <p:nvPr/>
        </p:nvCxnSpPr>
        <p:spPr>
          <a:xfrm>
            <a:off x="8256304" y="3140688"/>
            <a:ext cx="0" cy="2880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hteck 83">
            <a:extLst>
              <a:ext uri="{FF2B5EF4-FFF2-40B4-BE49-F238E27FC236}">
                <a16:creationId xmlns:a16="http://schemas.microsoft.com/office/drawing/2014/main" id="{5FF7C4EB-5F60-4E08-82F2-5A3EA9586856}"/>
              </a:ext>
            </a:extLst>
          </p:cNvPr>
          <p:cNvSpPr/>
          <p:nvPr/>
        </p:nvSpPr>
        <p:spPr>
          <a:xfrm>
            <a:off x="7464168" y="342872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Final Cleanup</a:t>
            </a:r>
          </a:p>
        </p:txBody>
      </p:sp>
      <p:sp>
        <p:nvSpPr>
          <p:cNvPr id="85" name="Rechteck: gefaltete Ecke 84">
            <a:extLst>
              <a:ext uri="{FF2B5EF4-FFF2-40B4-BE49-F238E27FC236}">
                <a16:creationId xmlns:a16="http://schemas.microsoft.com/office/drawing/2014/main" id="{343AB11A-26ED-40CD-8D2C-9967D87AF5FE}"/>
              </a:ext>
            </a:extLst>
          </p:cNvPr>
          <p:cNvSpPr/>
          <p:nvPr/>
        </p:nvSpPr>
        <p:spPr>
          <a:xfrm>
            <a:off x="8688328" y="3500728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86" name="Grafik 85">
            <a:extLst>
              <a:ext uri="{FF2B5EF4-FFF2-40B4-BE49-F238E27FC236}">
                <a16:creationId xmlns:a16="http://schemas.microsoft.com/office/drawing/2014/main" id="{2AF381D8-16B8-458A-B01B-77D0CD6153F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44288" y="3492716"/>
            <a:ext cx="297806" cy="296044"/>
          </a:xfrm>
          <a:prstGeom prst="rect">
            <a:avLst/>
          </a:prstGeom>
        </p:spPr>
      </p:pic>
      <p:sp>
        <p:nvSpPr>
          <p:cNvPr id="87" name="Rechteck 86">
            <a:extLst>
              <a:ext uri="{FF2B5EF4-FFF2-40B4-BE49-F238E27FC236}">
                <a16:creationId xmlns:a16="http://schemas.microsoft.com/office/drawing/2014/main" id="{0FE4D054-953B-4582-A6BD-AF32172F41C5}"/>
              </a:ext>
            </a:extLst>
          </p:cNvPr>
          <p:cNvSpPr/>
          <p:nvPr/>
        </p:nvSpPr>
        <p:spPr>
          <a:xfrm>
            <a:off x="9264352" y="3356712"/>
            <a:ext cx="28079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8. Final cleanup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Keep and rearrange columns of interest,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Discard the rest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Numeric output in commercial format</a:t>
            </a:r>
          </a:p>
        </p:txBody>
      </p:sp>
      <p:sp>
        <p:nvSpPr>
          <p:cNvPr id="88" name="Flussdiagramm: Dokument 87">
            <a:extLst>
              <a:ext uri="{FF2B5EF4-FFF2-40B4-BE49-F238E27FC236}">
                <a16:creationId xmlns:a16="http://schemas.microsoft.com/office/drawing/2014/main" id="{EF44C14D-57BB-4E64-9787-01C579266784}"/>
              </a:ext>
            </a:extLst>
          </p:cNvPr>
          <p:cNvSpPr/>
          <p:nvPr/>
        </p:nvSpPr>
        <p:spPr>
          <a:xfrm>
            <a:off x="7476000" y="4724896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Ouput</a:t>
            </a:r>
            <a:r>
              <a:rPr lang="en-US" sz="1200" b="1" dirty="0">
                <a:solidFill>
                  <a:schemeClr val="tx1"/>
                </a:solidFill>
              </a:rPr>
              <a:t>: Market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Intelligence Data</a:t>
            </a:r>
          </a:p>
        </p:txBody>
      </p:sp>
      <p:cxnSp>
        <p:nvCxnSpPr>
          <p:cNvPr id="89" name="Gerade Verbindung mit Pfeil 88">
            <a:extLst>
              <a:ext uri="{FF2B5EF4-FFF2-40B4-BE49-F238E27FC236}">
                <a16:creationId xmlns:a16="http://schemas.microsoft.com/office/drawing/2014/main" id="{0DE3FE3B-A0ED-408D-A331-919CC9781925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8256256" y="3932776"/>
            <a:ext cx="11832" cy="792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>
            <a:extLst>
              <a:ext uri="{FF2B5EF4-FFF2-40B4-BE49-F238E27FC236}">
                <a16:creationId xmlns:a16="http://schemas.microsoft.com/office/drawing/2014/main" id="{4AB3582D-43D2-4DBB-AD5E-A0ABF333A60B}"/>
              </a:ext>
            </a:extLst>
          </p:cNvPr>
          <p:cNvSpPr/>
          <p:nvPr/>
        </p:nvSpPr>
        <p:spPr>
          <a:xfrm>
            <a:off x="9264352" y="4796728"/>
            <a:ext cx="2808312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 Excel to visualize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over time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development across regions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Market share among suppliers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Identifying market disruptions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etc.</a:t>
            </a:r>
          </a:p>
        </p:txBody>
      </p:sp>
      <p:cxnSp>
        <p:nvCxnSpPr>
          <p:cNvPr id="91" name="Gerade Verbindung mit Pfeil 90">
            <a:extLst>
              <a:ext uri="{FF2B5EF4-FFF2-40B4-BE49-F238E27FC236}">
                <a16:creationId xmlns:a16="http://schemas.microsoft.com/office/drawing/2014/main" id="{EFB93D7E-2D36-4BEC-9940-5F478944008F}"/>
              </a:ext>
            </a:extLst>
          </p:cNvPr>
          <p:cNvCxnSpPr>
            <a:cxnSpLocks/>
          </p:cNvCxnSpPr>
          <p:nvPr/>
        </p:nvCxnSpPr>
        <p:spPr>
          <a:xfrm flipH="1">
            <a:off x="3576376" y="5949000"/>
            <a:ext cx="3528392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Gerade Verbindung mit Pfeil 95">
            <a:extLst>
              <a:ext uri="{FF2B5EF4-FFF2-40B4-BE49-F238E27FC236}">
                <a16:creationId xmlns:a16="http://schemas.microsoft.com/office/drawing/2014/main" id="{9A1E4002-FA1E-460C-908A-D3968DAF089F}"/>
              </a:ext>
            </a:extLst>
          </p:cNvPr>
          <p:cNvCxnSpPr>
            <a:cxnSpLocks/>
          </p:cNvCxnSpPr>
          <p:nvPr/>
        </p:nvCxnSpPr>
        <p:spPr>
          <a:xfrm flipV="1">
            <a:off x="7104768" y="1556512"/>
            <a:ext cx="0" cy="439248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Gerade Verbindung mit Pfeil 98">
            <a:extLst>
              <a:ext uri="{FF2B5EF4-FFF2-40B4-BE49-F238E27FC236}">
                <a16:creationId xmlns:a16="http://schemas.microsoft.com/office/drawing/2014/main" id="{8E162D70-90AD-452D-A0BB-9B65293B53AB}"/>
              </a:ext>
            </a:extLst>
          </p:cNvPr>
          <p:cNvCxnSpPr>
            <a:cxnSpLocks/>
          </p:cNvCxnSpPr>
          <p:nvPr/>
        </p:nvCxnSpPr>
        <p:spPr>
          <a:xfrm flipH="1">
            <a:off x="7104768" y="1556512"/>
            <a:ext cx="1151896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Flussdiagramm: Zentralspeicher 91">
            <a:extLst>
              <a:ext uri="{FF2B5EF4-FFF2-40B4-BE49-F238E27FC236}">
                <a16:creationId xmlns:a16="http://schemas.microsoft.com/office/drawing/2014/main" id="{D424BA91-4B92-4A83-9729-FB50A880CF6E}"/>
              </a:ext>
            </a:extLst>
          </p:cNvPr>
          <p:cNvSpPr/>
          <p:nvPr/>
        </p:nvSpPr>
        <p:spPr>
          <a:xfrm>
            <a:off x="1272664" y="2852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3" name="Flussdiagramm: Zentralspeicher 92">
            <a:extLst>
              <a:ext uri="{FF2B5EF4-FFF2-40B4-BE49-F238E27FC236}">
                <a16:creationId xmlns:a16="http://schemas.microsoft.com/office/drawing/2014/main" id="{E9857875-7E63-40D3-BE09-F1F19C45EC79}"/>
              </a:ext>
            </a:extLst>
          </p:cNvPr>
          <p:cNvSpPr/>
          <p:nvPr/>
        </p:nvSpPr>
        <p:spPr>
          <a:xfrm>
            <a:off x="1272664" y="3644616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94" name="Flussdiagramm: Zentralspeicher 93">
            <a:extLst>
              <a:ext uri="{FF2B5EF4-FFF2-40B4-BE49-F238E27FC236}">
                <a16:creationId xmlns:a16="http://schemas.microsoft.com/office/drawing/2014/main" id="{DC9EA598-B8F2-474B-976D-72F12437376D}"/>
              </a:ext>
            </a:extLst>
          </p:cNvPr>
          <p:cNvSpPr/>
          <p:nvPr/>
        </p:nvSpPr>
        <p:spPr>
          <a:xfrm>
            <a:off x="1272616" y="4940728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</p:spTree>
    <p:extLst>
      <p:ext uri="{BB962C8B-B14F-4D97-AF65-F5344CB8AC3E}">
        <p14:creationId xmlns:p14="http://schemas.microsoft.com/office/powerpoint/2010/main" val="284963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Key Benefits of a Low-Code Language Approach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7" y="1196736"/>
            <a:ext cx="11232000" cy="4104264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Simple </a:t>
            </a:r>
            <a:r>
              <a:rPr lang="en-US" sz="1400" dirty="0"/>
              <a:t>procedural language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Easy to read and understand</a:t>
            </a:r>
            <a:r>
              <a:rPr lang="en-US" sz="1400" dirty="0"/>
              <a:t> the code, therefore very easy to learn programming.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2850A0"/>
                </a:solidFill>
              </a:rPr>
              <a:t>Powerful</a:t>
            </a:r>
            <a:r>
              <a:rPr lang="en-US" sz="1400" dirty="0"/>
              <a:t> language semantics </a:t>
            </a:r>
            <a:r>
              <a:rPr lang="en-US" sz="1400" b="1" dirty="0">
                <a:solidFill>
                  <a:srgbClr val="003399"/>
                </a:solidFill>
              </a:rPr>
              <a:t>keeps your program short </a:t>
            </a:r>
            <a:r>
              <a:rPr lang="en-US" sz="1400" dirty="0"/>
              <a:t>to solve complex problems.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Immediately </a:t>
            </a:r>
            <a:r>
              <a:rPr lang="en-US" sz="1400" dirty="0"/>
              <a:t>get your code running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Clear, natural language</a:t>
            </a:r>
            <a:r>
              <a:rPr lang="en-US" sz="1400" dirty="0"/>
              <a:t>. Give your variables, tables, functions, etc. natural names (spaces are allowed !)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Big Data tables</a:t>
            </a:r>
            <a:r>
              <a:rPr lang="en-US" sz="1400" dirty="0"/>
              <a:t> of any size are one of the main data storage models and B4P is optimized for this.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hierarchical data storage model </a:t>
            </a:r>
            <a:r>
              <a:rPr lang="en-US" sz="1400" dirty="0"/>
              <a:t>to manage tree-type hierarchical information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No programming complexity</a:t>
            </a:r>
            <a:r>
              <a:rPr lang="en-US" sz="1400" dirty="0"/>
              <a:t> such as type definitions, declaring all the variables and doing memory management on your own.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Significantly less need for fine grained programming like formulating loops, using variables, coding detailed algorithms,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err="1"/>
              <a:t>B4P</a:t>
            </a:r>
            <a:r>
              <a:rPr lang="en-US" sz="1400" dirty="0"/>
              <a:t> understands data formats such as </a:t>
            </a:r>
            <a:r>
              <a:rPr lang="en-US" sz="1400" b="1" dirty="0">
                <a:solidFill>
                  <a:srgbClr val="003399"/>
                </a:solidFill>
              </a:rPr>
              <a:t>Excel, HTML, XML, JSON, CSV</a:t>
            </a:r>
            <a:r>
              <a:rPr lang="en-US" sz="1400" dirty="0"/>
              <a:t>, etc. to retrieve data from Excel, database</a:t>
            </a:r>
            <a:br>
              <a:rPr lang="en-US" sz="1400" dirty="0"/>
            </a:br>
            <a:r>
              <a:rPr lang="en-US" sz="1400" dirty="0"/>
              <a:t>and the Internet directly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The execution engine and all library files are </a:t>
            </a:r>
            <a:r>
              <a:rPr lang="en-US" sz="1400" b="1" dirty="0">
                <a:solidFill>
                  <a:srgbClr val="003399"/>
                </a:solidFill>
              </a:rPr>
              <a:t>very light-weight and lean</a:t>
            </a:r>
            <a:r>
              <a:rPr lang="en-US" sz="1400" dirty="0"/>
              <a:t>, very robust and start quickly.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Portability </a:t>
            </a:r>
            <a:r>
              <a:rPr lang="en-US" sz="1400" dirty="0"/>
              <a:t>(Windows, Linux, MacOS, etc.), enabling to run the same code on any computer.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/>
              <a:t>Output Excel files </a:t>
            </a:r>
            <a:r>
              <a:rPr lang="en-US" sz="1400" b="1" dirty="0">
                <a:solidFill>
                  <a:srgbClr val="003399"/>
                </a:solidFill>
              </a:rPr>
              <a:t>with style and formatting</a:t>
            </a:r>
            <a:r>
              <a:rPr lang="en-US" sz="1400" dirty="0"/>
              <a:t> like fonts, colors, number formats, row widths,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003399"/>
                </a:solidFill>
              </a:rPr>
              <a:t>Rich function library </a:t>
            </a:r>
            <a:r>
              <a:rPr lang="en-US" sz="1400" dirty="0"/>
              <a:t>with </a:t>
            </a:r>
            <a:r>
              <a:rPr lang="en-US" sz="1400" b="1" dirty="0">
                <a:solidFill>
                  <a:srgbClr val="2850A0"/>
                </a:solidFill>
              </a:rPr>
              <a:t>over 800 functions</a:t>
            </a:r>
            <a:r>
              <a:rPr lang="en-US" sz="1400" dirty="0"/>
              <a:t>, including 200 functions for processing tables, and growing.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2977C84-DDDD-43A9-87CC-686BCD2325A2}"/>
              </a:ext>
            </a:extLst>
          </p:cNvPr>
          <p:cNvSpPr/>
          <p:nvPr/>
        </p:nvSpPr>
        <p:spPr>
          <a:xfrm>
            <a:off x="1488000" y="5625921"/>
            <a:ext cx="8568000" cy="557715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The B4P Language allows you to express yourself easily in plain English to solve complex problem. 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</a:rPr>
              <a:t> Focus on the </a:t>
            </a:r>
            <a:r>
              <a:rPr lang="en-US" sz="1400" b="1" i="1" dirty="0">
                <a:solidFill>
                  <a:schemeClr val="bg1"/>
                </a:solidFill>
              </a:rPr>
              <a:t>what</a:t>
            </a:r>
            <a:r>
              <a:rPr lang="en-US" sz="1400" b="1" dirty="0">
                <a:solidFill>
                  <a:schemeClr val="bg1"/>
                </a:solidFill>
              </a:rPr>
              <a:t>, not the </a:t>
            </a:r>
            <a:r>
              <a:rPr lang="en-US" sz="1400" b="1" i="1" dirty="0">
                <a:solidFill>
                  <a:schemeClr val="bg1"/>
                </a:solidFill>
              </a:rPr>
              <a:t>how</a:t>
            </a:r>
            <a:r>
              <a:rPr lang="en-US" sz="1400" b="1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3852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Language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Syntax and Semantics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AC838A-3DF3-425D-A3AA-51DC5D8FF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657" y="1269000"/>
            <a:ext cx="11196980" cy="4896544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Overall language block structure similar to C / C++ / Java.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Full and homogeneous UNICODE support.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Tables and structured variables are the two main data storage mechanisms.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Table names, variable names and function names are fully flexible, e.g. multiple words and spaces are allowed.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Full Excel support, including formatting and style.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Variables organized in a dynamic tree, allowing to build up nested arrays and structures.</a:t>
            </a:r>
            <a:br>
              <a:rPr lang="en-US" sz="1400" dirty="0"/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Load / save sophisticated JSON contents to / from the variable structure using 1 statement.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Code pieces can be passed as function parameters which will be executed multiple time or on a on-demand basis: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Example: 	table process (...),  pick if (...)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Benefit: 	Eliminates need to write loops or other details.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Numerous flexible control flow mechanisms, going beyond the common ones like if, while, for, ...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Cross platform compatibility: Windows / Linux / MacOS:</a:t>
            </a:r>
            <a:br>
              <a:rPr lang="en-US" sz="1400" dirty="0"/>
            </a:br>
            <a:r>
              <a:rPr lang="en-US" sz="1200" dirty="0"/>
              <a:t>-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File names with directory paths are understood and interpreted correctly in other platforms (e.g. Windows vs. Linux).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Your program does not need to be modified to run on a different system.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r>
              <a:rPr lang="en-US" sz="1400" dirty="0"/>
              <a:t>Powerful parameter set and matrix operations to process big data.</a:t>
            </a:r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 marL="285750" indent="-285750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Wingdings" panose="05000000000000000000" pitchFamily="2" charset="2"/>
              <a:buChar char="§"/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endParaRPr lang="en-US" sz="1400" dirty="0"/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1. </a:t>
            </a:r>
            <a:r>
              <a:rPr lang="en-US" sz="1400" b="1" dirty="0">
                <a:solidFill>
                  <a:srgbClr val="003399"/>
                </a:solidFill>
              </a:rPr>
              <a:t>Use the rich B4P function library </a:t>
            </a:r>
            <a:r>
              <a:rPr lang="en-US" sz="1400" dirty="0"/>
              <a:t>to process your big data.  They deliver naked machine performance.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2. </a:t>
            </a:r>
            <a:r>
              <a:rPr lang="en-US" sz="1400" b="1" dirty="0">
                <a:solidFill>
                  <a:srgbClr val="003399"/>
                </a:solidFill>
              </a:rPr>
              <a:t>Use deep operations </a:t>
            </a:r>
            <a:r>
              <a:rPr lang="en-US" sz="1400" dirty="0"/>
              <a:t>(vector and matrix operations) to process large amount of data inside tables and parameter sets.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400" dirty="0"/>
              <a:t>3. Think how you can formulate your code in a very compact manner without compromising comprehensibility. </a:t>
            </a:r>
            <a:endParaRPr lang="en-US" sz="1400" b="1" dirty="0">
              <a:solidFill>
                <a:srgbClr val="00339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908F5E-979C-4701-8FAD-27FFBC98F24D}"/>
              </a:ext>
            </a:extLst>
          </p:cNvPr>
          <p:cNvSpPr/>
          <p:nvPr/>
        </p:nvSpPr>
        <p:spPr>
          <a:xfrm>
            <a:off x="3000000" y="4725000"/>
            <a:ext cx="4464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bg1"/>
                </a:solidFill>
              </a:rPr>
              <a:t>Complete solutions require only 5-20 statements</a:t>
            </a:r>
          </a:p>
        </p:txBody>
      </p:sp>
    </p:spTree>
    <p:extLst>
      <p:ext uri="{BB962C8B-B14F-4D97-AF65-F5344CB8AC3E}">
        <p14:creationId xmlns:p14="http://schemas.microsoft.com/office/powerpoint/2010/main" val="2178175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5CE758C-C5E8-4F2B-A8C3-E3F1076D5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162" y="1539844"/>
            <a:ext cx="3160179" cy="1396465"/>
          </a:xfrm>
          <a:prstGeom prst="rect">
            <a:avLst/>
          </a:prstGeom>
          <a:ln>
            <a:noFill/>
          </a:ln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6C4D2D0-8A95-45BF-9237-FAD346E6FA76}"/>
              </a:ext>
            </a:extLst>
          </p:cNvPr>
          <p:cNvSpPr/>
          <p:nvPr/>
        </p:nvSpPr>
        <p:spPr>
          <a:xfrm>
            <a:off x="480000" y="119822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Football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4B4D0-E5B8-4856-9504-37BA1EE7A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841" y="3442364"/>
            <a:ext cx="2297425" cy="1676673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BDD4802-7CB2-4162-9CE8-89F7DFE48F4F}"/>
              </a:ext>
            </a:extLst>
          </p:cNvPr>
          <p:cNvSpPr/>
          <p:nvPr/>
        </p:nvSpPr>
        <p:spPr>
          <a:xfrm>
            <a:off x="1373755" y="5708656"/>
            <a:ext cx="9000000" cy="93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Task:  A new football club should be created by merging two existing sports clubs: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 tables of the two clubs are arranged differently and use different naming schemes  (e.g. qualification levels)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Some people are members in both clubs and need to be resolved properly.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Highlight possible inconsistencies (red text color)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208C3F-3ECD-4A62-BA71-1CDD7C7A2081}"/>
              </a:ext>
            </a:extLst>
          </p:cNvPr>
          <p:cNvSpPr/>
          <p:nvPr/>
        </p:nvSpPr>
        <p:spPr>
          <a:xfrm>
            <a:off x="469241" y="3100742"/>
            <a:ext cx="3888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Soccer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1750BE1B-3FD6-4299-9FB0-24CD6062C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711" y="1541123"/>
            <a:ext cx="3888000" cy="3577914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27B90398-F1CD-47DD-BCE4-0317078EB744}"/>
              </a:ext>
            </a:extLst>
          </p:cNvPr>
          <p:cNvSpPr/>
          <p:nvPr/>
        </p:nvSpPr>
        <p:spPr>
          <a:xfrm>
            <a:off x="7824002" y="1137147"/>
            <a:ext cx="2880000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Merged Membership List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43" name="Group 23">
            <a:extLst>
              <a:ext uri="{FF2B5EF4-FFF2-40B4-BE49-F238E27FC236}">
                <a16:creationId xmlns:a16="http://schemas.microsoft.com/office/drawing/2014/main" id="{3B4634C1-5635-5843-AE55-9B575ED81C0D}"/>
              </a:ext>
            </a:extLst>
          </p:cNvPr>
          <p:cNvGrpSpPr/>
          <p:nvPr/>
        </p:nvGrpSpPr>
        <p:grpSpPr>
          <a:xfrm>
            <a:off x="5016000" y="2709000"/>
            <a:ext cx="1656000" cy="936000"/>
            <a:chOff x="4625551" y="2005520"/>
            <a:chExt cx="1974449" cy="1202399"/>
          </a:xfrm>
        </p:grpSpPr>
        <p:grpSp>
          <p:nvGrpSpPr>
            <p:cNvPr id="44" name="Gruppieren 8">
              <a:extLst>
                <a:ext uri="{FF2B5EF4-FFF2-40B4-BE49-F238E27FC236}">
                  <a16:creationId xmlns:a16="http://schemas.microsoft.com/office/drawing/2014/main" id="{15BEF521-9E40-DD4D-B637-16B3F30AB2B9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51" name="B4P">
                <a:extLst>
                  <a:ext uri="{FF2B5EF4-FFF2-40B4-BE49-F238E27FC236}">
                    <a16:creationId xmlns:a16="http://schemas.microsoft.com/office/drawing/2014/main" id="{41B4BDD4-0C36-A647-8BFF-8F6386CC3217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52" name="Triangle">
                <a:extLst>
                  <a:ext uri="{FF2B5EF4-FFF2-40B4-BE49-F238E27FC236}">
                    <a16:creationId xmlns:a16="http://schemas.microsoft.com/office/drawing/2014/main" id="{E92130DC-56F2-E547-B36C-A20AC81A1525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45" name="Gruppieren 20">
              <a:extLst>
                <a:ext uri="{FF2B5EF4-FFF2-40B4-BE49-F238E27FC236}">
                  <a16:creationId xmlns:a16="http://schemas.microsoft.com/office/drawing/2014/main" id="{8AED75AA-347E-D54B-8FBC-D6C469A1387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48" name="Rechteck: abgerundete Ecken 14">
                <a:extLst>
                  <a:ext uri="{FF2B5EF4-FFF2-40B4-BE49-F238E27FC236}">
                    <a16:creationId xmlns:a16="http://schemas.microsoft.com/office/drawing/2014/main" id="{F12A5296-5952-4644-9E45-10EBC677F557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B4P">
                <a:extLst>
                  <a:ext uri="{FF2B5EF4-FFF2-40B4-BE49-F238E27FC236}">
                    <a16:creationId xmlns:a16="http://schemas.microsoft.com/office/drawing/2014/main" id="{18D9162D-BD4C-0B4B-8737-C9CD59A74343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50" name="Triangle">
                <a:extLst>
                  <a:ext uri="{FF2B5EF4-FFF2-40B4-BE49-F238E27FC236}">
                    <a16:creationId xmlns:a16="http://schemas.microsoft.com/office/drawing/2014/main" id="{58043186-6366-E84C-BE80-2B49FDE54691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46" name="Right Arrow 26">
              <a:extLst>
                <a:ext uri="{FF2B5EF4-FFF2-40B4-BE49-F238E27FC236}">
                  <a16:creationId xmlns:a16="http://schemas.microsoft.com/office/drawing/2014/main" id="{EB89E092-C779-6842-9C80-05A79719BC52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7" name="Right Arrow 27">
              <a:extLst>
                <a:ext uri="{FF2B5EF4-FFF2-40B4-BE49-F238E27FC236}">
                  <a16:creationId xmlns:a16="http://schemas.microsoft.com/office/drawing/2014/main" id="{79D12D36-16A6-204B-8526-A97A1EB02AD9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99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erade Verbindung mit Pfeil 55">
            <a:extLst>
              <a:ext uri="{FF2B5EF4-FFF2-40B4-BE49-F238E27FC236}">
                <a16:creationId xmlns:a16="http://schemas.microsoft.com/office/drawing/2014/main" id="{1B833121-7155-4F5B-9FB9-8AEBF97E65E4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1632000" y="1701056"/>
            <a:ext cx="9072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 with 8 Statements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hteck 48">
            <a:extLst>
              <a:ext uri="{FF2B5EF4-FFF2-40B4-BE49-F238E27FC236}">
                <a16:creationId xmlns:a16="http://schemas.microsoft.com/office/drawing/2014/main" id="{A5C9D9CC-2F58-4D7E-B77A-3109F289D1A5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8" name="Rechteck 49">
            <a:extLst>
              <a:ext uri="{FF2B5EF4-FFF2-40B4-BE49-F238E27FC236}">
                <a16:creationId xmlns:a16="http://schemas.microsoft.com/office/drawing/2014/main" id="{DBDF8255-5CC9-4AD1-B1B3-BE6E996921AC}"/>
              </a:ext>
            </a:extLst>
          </p:cNvPr>
          <p:cNvSpPr/>
          <p:nvPr/>
        </p:nvSpPr>
        <p:spPr>
          <a:xfrm>
            <a:off x="552000" y="2709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9" name="Rechteck 50">
            <a:extLst>
              <a:ext uri="{FF2B5EF4-FFF2-40B4-BE49-F238E27FC236}">
                <a16:creationId xmlns:a16="http://schemas.microsoft.com/office/drawing/2014/main" id="{333291E7-697E-4375-B35E-848C10F4718D}"/>
              </a:ext>
            </a:extLst>
          </p:cNvPr>
          <p:cNvSpPr/>
          <p:nvPr/>
        </p:nvSpPr>
        <p:spPr>
          <a:xfrm>
            <a:off x="552000" y="4221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38" name="Rechteck 58">
            <a:extLst>
              <a:ext uri="{FF2B5EF4-FFF2-40B4-BE49-F238E27FC236}">
                <a16:creationId xmlns:a16="http://schemas.microsoft.com/office/drawing/2014/main" id="{CF20ED2B-55AC-4E18-BEB0-A66449989A7E}"/>
              </a:ext>
            </a:extLst>
          </p:cNvPr>
          <p:cNvSpPr/>
          <p:nvPr/>
        </p:nvSpPr>
        <p:spPr>
          <a:xfrm>
            <a:off x="552000" y="220500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40" name="Rechteck 65">
            <a:extLst>
              <a:ext uri="{FF2B5EF4-FFF2-40B4-BE49-F238E27FC236}">
                <a16:creationId xmlns:a16="http://schemas.microsoft.com/office/drawing/2014/main" id="{B6325DE0-D9F2-4447-A7C4-1955B7ECB549}"/>
              </a:ext>
            </a:extLst>
          </p:cNvPr>
          <p:cNvSpPr/>
          <p:nvPr/>
        </p:nvSpPr>
        <p:spPr>
          <a:xfrm>
            <a:off x="552000" y="3717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43" name="Rechteck 73">
            <a:extLst>
              <a:ext uri="{FF2B5EF4-FFF2-40B4-BE49-F238E27FC236}">
                <a16:creationId xmlns:a16="http://schemas.microsoft.com/office/drawing/2014/main" id="{9BD491EA-41D0-4F5B-ABAE-C90A915D2EA3}"/>
              </a:ext>
            </a:extLst>
          </p:cNvPr>
          <p:cNvSpPr/>
          <p:nvPr/>
        </p:nvSpPr>
        <p:spPr>
          <a:xfrm>
            <a:off x="552000" y="3213000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44" name="Rechteck 74">
            <a:extLst>
              <a:ext uri="{FF2B5EF4-FFF2-40B4-BE49-F238E27FC236}">
                <a16:creationId xmlns:a16="http://schemas.microsoft.com/office/drawing/2014/main" id="{60E63199-79C9-4940-B6E3-EECCAD999EAE}"/>
              </a:ext>
            </a:extLst>
          </p:cNvPr>
          <p:cNvSpPr/>
          <p:nvPr/>
        </p:nvSpPr>
        <p:spPr>
          <a:xfrm>
            <a:off x="552000" y="4725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32" name="Rechteck 51">
            <a:extLst>
              <a:ext uri="{FF2B5EF4-FFF2-40B4-BE49-F238E27FC236}">
                <a16:creationId xmlns:a16="http://schemas.microsoft.com/office/drawing/2014/main" id="{33A31991-72A0-4194-93C8-6211751B4B49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FDB7AC8-3A99-432D-8CE7-6328569AEAE0}"/>
              </a:ext>
            </a:extLst>
          </p:cNvPr>
          <p:cNvSpPr/>
          <p:nvPr/>
        </p:nvSpPr>
        <p:spPr>
          <a:xfrm>
            <a:off x="1632000" y="980944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Easy to read multi-word names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Functions, variables, tables, etc.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ADAD7CB8-6DBE-4FA2-8EE0-424212F71590}"/>
              </a:ext>
            </a:extLst>
          </p:cNvPr>
          <p:cNvSpPr/>
          <p:nvPr/>
        </p:nvSpPr>
        <p:spPr>
          <a:xfrm>
            <a:off x="4728000" y="981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Rich and flexible function library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No or just small number of loops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and variables needed for coding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FF97C67-6044-4D51-ADE3-4030B89E792F}"/>
              </a:ext>
            </a:extLst>
          </p:cNvPr>
          <p:cNvSpPr/>
          <p:nvPr/>
        </p:nvSpPr>
        <p:spPr>
          <a:xfrm>
            <a:off x="7824000" y="981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Loading and saving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Full data transparency</a:t>
            </a:r>
          </a:p>
        </p:txBody>
      </p:sp>
    </p:spTree>
    <p:extLst>
      <p:ext uri="{BB962C8B-B14F-4D97-AF65-F5344CB8AC3E}">
        <p14:creationId xmlns:p14="http://schemas.microsoft.com/office/powerpoint/2010/main" val="10456191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5 Additional Statements for Enhancing your Output with Style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3" name="Gerade Verbindung mit Pfeil 55">
            <a:extLst>
              <a:ext uri="{FF2B5EF4-FFF2-40B4-BE49-F238E27FC236}">
                <a16:creationId xmlns:a16="http://schemas.microsoft.com/office/drawing/2014/main" id="{ADAE950A-AB2C-40C5-8A38-BD1E69ACB8ED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F687A123-E791-4C32-AD00-4D19056CCB6F}"/>
              </a:ext>
            </a:extLst>
          </p:cNvPr>
          <p:cNvSpPr txBox="1"/>
          <p:nvPr/>
        </p:nvSpPr>
        <p:spPr>
          <a:xfrm>
            <a:off x="1632000" y="1701056"/>
            <a:ext cx="9072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( Style Library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auto width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  <a:endParaRPr lang="en-US" sz="1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 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sp>
        <p:nvSpPr>
          <p:cNvPr id="15" name="Rechteck 48">
            <a:extLst>
              <a:ext uri="{FF2B5EF4-FFF2-40B4-BE49-F238E27FC236}">
                <a16:creationId xmlns:a16="http://schemas.microsoft.com/office/drawing/2014/main" id="{A7C6D18E-E897-451D-A015-2BAE3533FBDC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7" name="Rechteck 49">
            <a:extLst>
              <a:ext uri="{FF2B5EF4-FFF2-40B4-BE49-F238E27FC236}">
                <a16:creationId xmlns:a16="http://schemas.microsoft.com/office/drawing/2014/main" id="{908C6266-EE69-4610-B5A4-0C890D01FFE6}"/>
              </a:ext>
            </a:extLst>
          </p:cNvPr>
          <p:cNvSpPr/>
          <p:nvPr/>
        </p:nvSpPr>
        <p:spPr>
          <a:xfrm>
            <a:off x="552000" y="270900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8" name="Rechteck 50">
            <a:extLst>
              <a:ext uri="{FF2B5EF4-FFF2-40B4-BE49-F238E27FC236}">
                <a16:creationId xmlns:a16="http://schemas.microsoft.com/office/drawing/2014/main" id="{D641C0F8-310E-4B42-9EEA-ADCC965DEC9A}"/>
              </a:ext>
            </a:extLst>
          </p:cNvPr>
          <p:cNvSpPr/>
          <p:nvPr/>
        </p:nvSpPr>
        <p:spPr>
          <a:xfrm>
            <a:off x="552000" y="4221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" name="Rechteck 58">
            <a:extLst>
              <a:ext uri="{FF2B5EF4-FFF2-40B4-BE49-F238E27FC236}">
                <a16:creationId xmlns:a16="http://schemas.microsoft.com/office/drawing/2014/main" id="{7D40066F-11C8-4EDE-BBAE-0E308B3A8D61}"/>
              </a:ext>
            </a:extLst>
          </p:cNvPr>
          <p:cNvSpPr/>
          <p:nvPr/>
        </p:nvSpPr>
        <p:spPr>
          <a:xfrm>
            <a:off x="552000" y="220500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1" name="Rechteck 65">
            <a:extLst>
              <a:ext uri="{FF2B5EF4-FFF2-40B4-BE49-F238E27FC236}">
                <a16:creationId xmlns:a16="http://schemas.microsoft.com/office/drawing/2014/main" id="{1E11BD07-95A0-4421-9D4D-6D11A092E221}"/>
              </a:ext>
            </a:extLst>
          </p:cNvPr>
          <p:cNvSpPr/>
          <p:nvPr/>
        </p:nvSpPr>
        <p:spPr>
          <a:xfrm>
            <a:off x="552000" y="3717000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2" name="Rechteck 73">
            <a:extLst>
              <a:ext uri="{FF2B5EF4-FFF2-40B4-BE49-F238E27FC236}">
                <a16:creationId xmlns:a16="http://schemas.microsoft.com/office/drawing/2014/main" id="{061212AA-C2E5-4D70-B9FF-D78DCECD3A6B}"/>
              </a:ext>
            </a:extLst>
          </p:cNvPr>
          <p:cNvSpPr/>
          <p:nvPr/>
        </p:nvSpPr>
        <p:spPr>
          <a:xfrm>
            <a:off x="552000" y="3213000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3" name="Rechteck 74">
            <a:extLst>
              <a:ext uri="{FF2B5EF4-FFF2-40B4-BE49-F238E27FC236}">
                <a16:creationId xmlns:a16="http://schemas.microsoft.com/office/drawing/2014/main" id="{6FEBFBD5-4729-4B77-82DE-B350D75AA11F}"/>
              </a:ext>
            </a:extLst>
          </p:cNvPr>
          <p:cNvSpPr/>
          <p:nvPr/>
        </p:nvSpPr>
        <p:spPr>
          <a:xfrm>
            <a:off x="552000" y="472500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4" name="Rechteck 51">
            <a:extLst>
              <a:ext uri="{FF2B5EF4-FFF2-40B4-BE49-F238E27FC236}">
                <a16:creationId xmlns:a16="http://schemas.microsoft.com/office/drawing/2014/main" id="{161E470C-2431-499B-A970-36566D10BEAC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D366FFB-6312-43C2-B75A-41C9E71C97F9}"/>
              </a:ext>
            </a:extLst>
          </p:cNvPr>
          <p:cNvSpPr/>
          <p:nvPr/>
        </p:nvSpPr>
        <p:spPr>
          <a:xfrm>
            <a:off x="1632000" y="980944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powerful formatting functions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Small number of statements suffice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D3EECA2-D007-46A1-AD61-F07F723B16FE}"/>
              </a:ext>
            </a:extLst>
          </p:cNvPr>
          <p:cNvSpPr/>
          <p:nvPr/>
        </p:nvSpPr>
        <p:spPr>
          <a:xfrm>
            <a:off x="4728000" y="981000"/>
            <a:ext cx="288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Portability ensured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Statements are independent from platform and output format</a:t>
            </a:r>
          </a:p>
        </p:txBody>
      </p:sp>
    </p:spTree>
    <p:extLst>
      <p:ext uri="{BB962C8B-B14F-4D97-AF65-F5344CB8AC3E}">
        <p14:creationId xmlns:p14="http://schemas.microsoft.com/office/powerpoint/2010/main" val="1496742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rapezoid 2">
            <a:extLst>
              <a:ext uri="{FF2B5EF4-FFF2-40B4-BE49-F238E27FC236}">
                <a16:creationId xmlns:a16="http://schemas.microsoft.com/office/drawing/2014/main" id="{23639ED0-9321-ED44-91BA-C4B277B003AA}"/>
              </a:ext>
            </a:extLst>
          </p:cNvPr>
          <p:cNvSpPr/>
          <p:nvPr/>
        </p:nvSpPr>
        <p:spPr>
          <a:xfrm rot="10800000">
            <a:off x="5339409" y="4918630"/>
            <a:ext cx="1892784" cy="1318365"/>
          </a:xfrm>
          <a:custGeom>
            <a:avLst/>
            <a:gdLst>
              <a:gd name="connsiteX0" fmla="*/ 0 w 2444683"/>
              <a:gd name="connsiteY0" fmla="*/ 1368000 h 1368000"/>
              <a:gd name="connsiteX1" fmla="*/ 342000 w 2444683"/>
              <a:gd name="connsiteY1" fmla="*/ 0 h 1368000"/>
              <a:gd name="connsiteX2" fmla="*/ 2102683 w 2444683"/>
              <a:gd name="connsiteY2" fmla="*/ 0 h 1368000"/>
              <a:gd name="connsiteX3" fmla="*/ 2444683 w 2444683"/>
              <a:gd name="connsiteY3" fmla="*/ 1368000 h 1368000"/>
              <a:gd name="connsiteX4" fmla="*/ 0 w 2444683"/>
              <a:gd name="connsiteY4" fmla="*/ 1368000 h 1368000"/>
              <a:gd name="connsiteX0" fmla="*/ 0 w 2113942"/>
              <a:gd name="connsiteY0" fmla="*/ 1368000 h 1368000"/>
              <a:gd name="connsiteX1" fmla="*/ 342000 w 2113942"/>
              <a:gd name="connsiteY1" fmla="*/ 0 h 1368000"/>
              <a:gd name="connsiteX2" fmla="*/ 2102683 w 2113942"/>
              <a:gd name="connsiteY2" fmla="*/ 0 h 1368000"/>
              <a:gd name="connsiteX3" fmla="*/ 2113942 w 2113942"/>
              <a:gd name="connsiteY3" fmla="*/ 1342059 h 1368000"/>
              <a:gd name="connsiteX4" fmla="*/ 0 w 2113942"/>
              <a:gd name="connsiteY4" fmla="*/ 1368000 h 1368000"/>
              <a:gd name="connsiteX0" fmla="*/ 280570 w 1771942"/>
              <a:gd name="connsiteY0" fmla="*/ 1380970 h 1380970"/>
              <a:gd name="connsiteX1" fmla="*/ 0 w 1771942"/>
              <a:gd name="connsiteY1" fmla="*/ 0 h 1380970"/>
              <a:gd name="connsiteX2" fmla="*/ 1760683 w 1771942"/>
              <a:gd name="connsiteY2" fmla="*/ 0 h 1380970"/>
              <a:gd name="connsiteX3" fmla="*/ 1771942 w 1771942"/>
              <a:gd name="connsiteY3" fmla="*/ 1342059 h 1380970"/>
              <a:gd name="connsiteX4" fmla="*/ 280570 w 1771942"/>
              <a:gd name="connsiteY4" fmla="*/ 1380970 h 1380970"/>
              <a:gd name="connsiteX0" fmla="*/ 630766 w 2122138"/>
              <a:gd name="connsiteY0" fmla="*/ 1380970 h 1380970"/>
              <a:gd name="connsiteX1" fmla="*/ 0 w 2122138"/>
              <a:gd name="connsiteY1" fmla="*/ 84307 h 1380970"/>
              <a:gd name="connsiteX2" fmla="*/ 2110879 w 2122138"/>
              <a:gd name="connsiteY2" fmla="*/ 0 h 1380970"/>
              <a:gd name="connsiteX3" fmla="*/ 2122138 w 2122138"/>
              <a:gd name="connsiteY3" fmla="*/ 1342059 h 1380970"/>
              <a:gd name="connsiteX4" fmla="*/ 630766 w 2122138"/>
              <a:gd name="connsiteY4" fmla="*/ 1380970 h 1380970"/>
              <a:gd name="connsiteX0" fmla="*/ 630766 w 2480530"/>
              <a:gd name="connsiteY0" fmla="*/ 1303149 h 1303149"/>
              <a:gd name="connsiteX1" fmla="*/ 0 w 2480530"/>
              <a:gd name="connsiteY1" fmla="*/ 6486 h 1303149"/>
              <a:gd name="connsiteX2" fmla="*/ 2480530 w 2480530"/>
              <a:gd name="connsiteY2" fmla="*/ 0 h 1303149"/>
              <a:gd name="connsiteX3" fmla="*/ 2122138 w 2480530"/>
              <a:gd name="connsiteY3" fmla="*/ 1264238 h 1303149"/>
              <a:gd name="connsiteX4" fmla="*/ 630766 w 2480530"/>
              <a:gd name="connsiteY4" fmla="*/ 1303149 h 1303149"/>
              <a:gd name="connsiteX0" fmla="*/ 630766 w 2480530"/>
              <a:gd name="connsiteY0" fmla="*/ 1303149 h 1303149"/>
              <a:gd name="connsiteX1" fmla="*/ 0 w 2480530"/>
              <a:gd name="connsiteY1" fmla="*/ 6486 h 1303149"/>
              <a:gd name="connsiteX2" fmla="*/ 2480530 w 2480530"/>
              <a:gd name="connsiteY2" fmla="*/ 0 h 1303149"/>
              <a:gd name="connsiteX3" fmla="*/ 2122138 w 2480530"/>
              <a:gd name="connsiteY3" fmla="*/ 1264238 h 1303149"/>
              <a:gd name="connsiteX4" fmla="*/ 630766 w 2480530"/>
              <a:gd name="connsiteY4" fmla="*/ 1303149 h 1303149"/>
              <a:gd name="connsiteX0" fmla="*/ 624280 w 2474044"/>
              <a:gd name="connsiteY0" fmla="*/ 1303149 h 1303149"/>
              <a:gd name="connsiteX1" fmla="*/ 0 w 2474044"/>
              <a:gd name="connsiteY1" fmla="*/ 90792 h 1303149"/>
              <a:gd name="connsiteX2" fmla="*/ 2474044 w 2474044"/>
              <a:gd name="connsiteY2" fmla="*/ 0 h 1303149"/>
              <a:gd name="connsiteX3" fmla="*/ 2115652 w 2474044"/>
              <a:gd name="connsiteY3" fmla="*/ 1264238 h 1303149"/>
              <a:gd name="connsiteX4" fmla="*/ 624280 w 2474044"/>
              <a:gd name="connsiteY4" fmla="*/ 1303149 h 1303149"/>
              <a:gd name="connsiteX0" fmla="*/ 624280 w 2474044"/>
              <a:gd name="connsiteY0" fmla="*/ 1212357 h 1212357"/>
              <a:gd name="connsiteX1" fmla="*/ 0 w 2474044"/>
              <a:gd name="connsiteY1" fmla="*/ 0 h 1212357"/>
              <a:gd name="connsiteX2" fmla="*/ 2474044 w 2474044"/>
              <a:gd name="connsiteY2" fmla="*/ 12970 h 1212357"/>
              <a:gd name="connsiteX3" fmla="*/ 2115652 w 2474044"/>
              <a:gd name="connsiteY3" fmla="*/ 1173446 h 1212357"/>
              <a:gd name="connsiteX4" fmla="*/ 624280 w 2474044"/>
              <a:gd name="connsiteY4" fmla="*/ 1212357 h 1212357"/>
              <a:gd name="connsiteX0" fmla="*/ 624280 w 2474044"/>
              <a:gd name="connsiteY0" fmla="*/ 1212357 h 1244782"/>
              <a:gd name="connsiteX1" fmla="*/ 0 w 2474044"/>
              <a:gd name="connsiteY1" fmla="*/ 0 h 1244782"/>
              <a:gd name="connsiteX2" fmla="*/ 2474044 w 2474044"/>
              <a:gd name="connsiteY2" fmla="*/ 12970 h 1244782"/>
              <a:gd name="connsiteX3" fmla="*/ 2102682 w 2474044"/>
              <a:gd name="connsiteY3" fmla="*/ 1244782 h 1244782"/>
              <a:gd name="connsiteX4" fmla="*/ 624280 w 2474044"/>
              <a:gd name="connsiteY4" fmla="*/ 1212357 h 1244782"/>
              <a:gd name="connsiteX0" fmla="*/ 624280 w 2474044"/>
              <a:gd name="connsiteY0" fmla="*/ 1212357 h 1231812"/>
              <a:gd name="connsiteX1" fmla="*/ 0 w 2474044"/>
              <a:gd name="connsiteY1" fmla="*/ 0 h 1231812"/>
              <a:gd name="connsiteX2" fmla="*/ 2474044 w 2474044"/>
              <a:gd name="connsiteY2" fmla="*/ 12970 h 1231812"/>
              <a:gd name="connsiteX3" fmla="*/ 2050801 w 2474044"/>
              <a:gd name="connsiteY3" fmla="*/ 1231812 h 1231812"/>
              <a:gd name="connsiteX4" fmla="*/ 624280 w 2474044"/>
              <a:gd name="connsiteY4" fmla="*/ 1212357 h 1231812"/>
              <a:gd name="connsiteX0" fmla="*/ 624280 w 2474044"/>
              <a:gd name="connsiteY0" fmla="*/ 1212357 h 1231812"/>
              <a:gd name="connsiteX1" fmla="*/ 0 w 2474044"/>
              <a:gd name="connsiteY1" fmla="*/ 0 h 1231812"/>
              <a:gd name="connsiteX2" fmla="*/ 2474044 w 2474044"/>
              <a:gd name="connsiteY2" fmla="*/ 12970 h 1231812"/>
              <a:gd name="connsiteX3" fmla="*/ 2050801 w 2474044"/>
              <a:gd name="connsiteY3" fmla="*/ 1231812 h 1231812"/>
              <a:gd name="connsiteX4" fmla="*/ 624280 w 2474044"/>
              <a:gd name="connsiteY4" fmla="*/ 1212357 h 1231812"/>
              <a:gd name="connsiteX0" fmla="*/ 624280 w 2266520"/>
              <a:gd name="connsiteY0" fmla="*/ 1212357 h 1231812"/>
              <a:gd name="connsiteX1" fmla="*/ 0 w 2266520"/>
              <a:gd name="connsiteY1" fmla="*/ 0 h 1231812"/>
              <a:gd name="connsiteX2" fmla="*/ 2266520 w 2266520"/>
              <a:gd name="connsiteY2" fmla="*/ 19455 h 1231812"/>
              <a:gd name="connsiteX3" fmla="*/ 2050801 w 2266520"/>
              <a:gd name="connsiteY3" fmla="*/ 1231812 h 1231812"/>
              <a:gd name="connsiteX4" fmla="*/ 624280 w 2266520"/>
              <a:gd name="connsiteY4" fmla="*/ 1212357 h 1231812"/>
              <a:gd name="connsiteX0" fmla="*/ 624280 w 2266520"/>
              <a:gd name="connsiteY0" fmla="*/ 1212357 h 1238297"/>
              <a:gd name="connsiteX1" fmla="*/ 0 w 2266520"/>
              <a:gd name="connsiteY1" fmla="*/ 0 h 1238297"/>
              <a:gd name="connsiteX2" fmla="*/ 2266520 w 2266520"/>
              <a:gd name="connsiteY2" fmla="*/ 19455 h 1238297"/>
              <a:gd name="connsiteX3" fmla="*/ 1914614 w 2266520"/>
              <a:gd name="connsiteY3" fmla="*/ 1238297 h 1238297"/>
              <a:gd name="connsiteX4" fmla="*/ 624280 w 2266520"/>
              <a:gd name="connsiteY4" fmla="*/ 1212357 h 1238297"/>
              <a:gd name="connsiteX0" fmla="*/ 624280 w 2389737"/>
              <a:gd name="connsiteY0" fmla="*/ 1212357 h 1238297"/>
              <a:gd name="connsiteX1" fmla="*/ 0 w 2389737"/>
              <a:gd name="connsiteY1" fmla="*/ 0 h 1238297"/>
              <a:gd name="connsiteX2" fmla="*/ 2389737 w 2389737"/>
              <a:gd name="connsiteY2" fmla="*/ 25940 h 1238297"/>
              <a:gd name="connsiteX3" fmla="*/ 1914614 w 2389737"/>
              <a:gd name="connsiteY3" fmla="*/ 1238297 h 1238297"/>
              <a:gd name="connsiteX4" fmla="*/ 624280 w 2389737"/>
              <a:gd name="connsiteY4" fmla="*/ 1212357 h 1238297"/>
              <a:gd name="connsiteX0" fmla="*/ 501283 w 2266740"/>
              <a:gd name="connsiteY0" fmla="*/ 1186417 h 1212357"/>
              <a:gd name="connsiteX1" fmla="*/ 0 w 2266740"/>
              <a:gd name="connsiteY1" fmla="*/ 12971 h 1212357"/>
              <a:gd name="connsiteX2" fmla="*/ 2266740 w 2266740"/>
              <a:gd name="connsiteY2" fmla="*/ 0 h 1212357"/>
              <a:gd name="connsiteX3" fmla="*/ 1791617 w 2266740"/>
              <a:gd name="connsiteY3" fmla="*/ 1212357 h 1212357"/>
              <a:gd name="connsiteX4" fmla="*/ 501283 w 2266740"/>
              <a:gd name="connsiteY4" fmla="*/ 1186417 h 1212357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43679"/>
              <a:gd name="connsiteY0" fmla="*/ 1173446 h 1199386"/>
              <a:gd name="connsiteX1" fmla="*/ 0 w 2243679"/>
              <a:gd name="connsiteY1" fmla="*/ 0 h 1199386"/>
              <a:gd name="connsiteX2" fmla="*/ 2243679 w 2243679"/>
              <a:gd name="connsiteY2" fmla="*/ 6484 h 1199386"/>
              <a:gd name="connsiteX3" fmla="*/ 1791617 w 2243679"/>
              <a:gd name="connsiteY3" fmla="*/ 1199386 h 1199386"/>
              <a:gd name="connsiteX4" fmla="*/ 501283 w 2243679"/>
              <a:gd name="connsiteY4" fmla="*/ 1173446 h 1199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3679" h="1199386">
                <a:moveTo>
                  <a:pt x="501283" y="1173446"/>
                </a:moveTo>
                <a:lnTo>
                  <a:pt x="0" y="0"/>
                </a:lnTo>
                <a:lnTo>
                  <a:pt x="2243679" y="6484"/>
                </a:lnTo>
                <a:cubicBezTo>
                  <a:pt x="1787903" y="1160715"/>
                  <a:pt x="1924051" y="784459"/>
                  <a:pt x="1791617" y="1199386"/>
                </a:cubicBezTo>
                <a:lnTo>
                  <a:pt x="501283" y="1173446"/>
                </a:lnTo>
                <a:close/>
              </a:path>
            </a:pathLst>
          </a:custGeom>
          <a:solidFill>
            <a:schemeClr val="bg1">
              <a:lumMod val="85000"/>
              <a:alpha val="24095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rapezoid 2">
            <a:extLst>
              <a:ext uri="{FF2B5EF4-FFF2-40B4-BE49-F238E27FC236}">
                <a16:creationId xmlns:a16="http://schemas.microsoft.com/office/drawing/2014/main" id="{5AEE8AFC-C2DD-8049-8573-B92A9BD769F9}"/>
              </a:ext>
            </a:extLst>
          </p:cNvPr>
          <p:cNvSpPr/>
          <p:nvPr/>
        </p:nvSpPr>
        <p:spPr>
          <a:xfrm>
            <a:off x="5161489" y="1293614"/>
            <a:ext cx="1892784" cy="1199386"/>
          </a:xfrm>
          <a:custGeom>
            <a:avLst/>
            <a:gdLst>
              <a:gd name="connsiteX0" fmla="*/ 0 w 2444683"/>
              <a:gd name="connsiteY0" fmla="*/ 1368000 h 1368000"/>
              <a:gd name="connsiteX1" fmla="*/ 342000 w 2444683"/>
              <a:gd name="connsiteY1" fmla="*/ 0 h 1368000"/>
              <a:gd name="connsiteX2" fmla="*/ 2102683 w 2444683"/>
              <a:gd name="connsiteY2" fmla="*/ 0 h 1368000"/>
              <a:gd name="connsiteX3" fmla="*/ 2444683 w 2444683"/>
              <a:gd name="connsiteY3" fmla="*/ 1368000 h 1368000"/>
              <a:gd name="connsiteX4" fmla="*/ 0 w 2444683"/>
              <a:gd name="connsiteY4" fmla="*/ 1368000 h 1368000"/>
              <a:gd name="connsiteX0" fmla="*/ 0 w 2113942"/>
              <a:gd name="connsiteY0" fmla="*/ 1368000 h 1368000"/>
              <a:gd name="connsiteX1" fmla="*/ 342000 w 2113942"/>
              <a:gd name="connsiteY1" fmla="*/ 0 h 1368000"/>
              <a:gd name="connsiteX2" fmla="*/ 2102683 w 2113942"/>
              <a:gd name="connsiteY2" fmla="*/ 0 h 1368000"/>
              <a:gd name="connsiteX3" fmla="*/ 2113942 w 2113942"/>
              <a:gd name="connsiteY3" fmla="*/ 1342059 h 1368000"/>
              <a:gd name="connsiteX4" fmla="*/ 0 w 2113942"/>
              <a:gd name="connsiteY4" fmla="*/ 1368000 h 1368000"/>
              <a:gd name="connsiteX0" fmla="*/ 280570 w 1771942"/>
              <a:gd name="connsiteY0" fmla="*/ 1380970 h 1380970"/>
              <a:gd name="connsiteX1" fmla="*/ 0 w 1771942"/>
              <a:gd name="connsiteY1" fmla="*/ 0 h 1380970"/>
              <a:gd name="connsiteX2" fmla="*/ 1760683 w 1771942"/>
              <a:gd name="connsiteY2" fmla="*/ 0 h 1380970"/>
              <a:gd name="connsiteX3" fmla="*/ 1771942 w 1771942"/>
              <a:gd name="connsiteY3" fmla="*/ 1342059 h 1380970"/>
              <a:gd name="connsiteX4" fmla="*/ 280570 w 1771942"/>
              <a:gd name="connsiteY4" fmla="*/ 1380970 h 1380970"/>
              <a:gd name="connsiteX0" fmla="*/ 630766 w 2122138"/>
              <a:gd name="connsiteY0" fmla="*/ 1380970 h 1380970"/>
              <a:gd name="connsiteX1" fmla="*/ 0 w 2122138"/>
              <a:gd name="connsiteY1" fmla="*/ 84307 h 1380970"/>
              <a:gd name="connsiteX2" fmla="*/ 2110879 w 2122138"/>
              <a:gd name="connsiteY2" fmla="*/ 0 h 1380970"/>
              <a:gd name="connsiteX3" fmla="*/ 2122138 w 2122138"/>
              <a:gd name="connsiteY3" fmla="*/ 1342059 h 1380970"/>
              <a:gd name="connsiteX4" fmla="*/ 630766 w 2122138"/>
              <a:gd name="connsiteY4" fmla="*/ 1380970 h 1380970"/>
              <a:gd name="connsiteX0" fmla="*/ 630766 w 2480530"/>
              <a:gd name="connsiteY0" fmla="*/ 1303149 h 1303149"/>
              <a:gd name="connsiteX1" fmla="*/ 0 w 2480530"/>
              <a:gd name="connsiteY1" fmla="*/ 6486 h 1303149"/>
              <a:gd name="connsiteX2" fmla="*/ 2480530 w 2480530"/>
              <a:gd name="connsiteY2" fmla="*/ 0 h 1303149"/>
              <a:gd name="connsiteX3" fmla="*/ 2122138 w 2480530"/>
              <a:gd name="connsiteY3" fmla="*/ 1264238 h 1303149"/>
              <a:gd name="connsiteX4" fmla="*/ 630766 w 2480530"/>
              <a:gd name="connsiteY4" fmla="*/ 1303149 h 1303149"/>
              <a:gd name="connsiteX0" fmla="*/ 630766 w 2480530"/>
              <a:gd name="connsiteY0" fmla="*/ 1303149 h 1303149"/>
              <a:gd name="connsiteX1" fmla="*/ 0 w 2480530"/>
              <a:gd name="connsiteY1" fmla="*/ 6486 h 1303149"/>
              <a:gd name="connsiteX2" fmla="*/ 2480530 w 2480530"/>
              <a:gd name="connsiteY2" fmla="*/ 0 h 1303149"/>
              <a:gd name="connsiteX3" fmla="*/ 2122138 w 2480530"/>
              <a:gd name="connsiteY3" fmla="*/ 1264238 h 1303149"/>
              <a:gd name="connsiteX4" fmla="*/ 630766 w 2480530"/>
              <a:gd name="connsiteY4" fmla="*/ 1303149 h 1303149"/>
              <a:gd name="connsiteX0" fmla="*/ 624280 w 2474044"/>
              <a:gd name="connsiteY0" fmla="*/ 1303149 h 1303149"/>
              <a:gd name="connsiteX1" fmla="*/ 0 w 2474044"/>
              <a:gd name="connsiteY1" fmla="*/ 90792 h 1303149"/>
              <a:gd name="connsiteX2" fmla="*/ 2474044 w 2474044"/>
              <a:gd name="connsiteY2" fmla="*/ 0 h 1303149"/>
              <a:gd name="connsiteX3" fmla="*/ 2115652 w 2474044"/>
              <a:gd name="connsiteY3" fmla="*/ 1264238 h 1303149"/>
              <a:gd name="connsiteX4" fmla="*/ 624280 w 2474044"/>
              <a:gd name="connsiteY4" fmla="*/ 1303149 h 1303149"/>
              <a:gd name="connsiteX0" fmla="*/ 624280 w 2474044"/>
              <a:gd name="connsiteY0" fmla="*/ 1212357 h 1212357"/>
              <a:gd name="connsiteX1" fmla="*/ 0 w 2474044"/>
              <a:gd name="connsiteY1" fmla="*/ 0 h 1212357"/>
              <a:gd name="connsiteX2" fmla="*/ 2474044 w 2474044"/>
              <a:gd name="connsiteY2" fmla="*/ 12970 h 1212357"/>
              <a:gd name="connsiteX3" fmla="*/ 2115652 w 2474044"/>
              <a:gd name="connsiteY3" fmla="*/ 1173446 h 1212357"/>
              <a:gd name="connsiteX4" fmla="*/ 624280 w 2474044"/>
              <a:gd name="connsiteY4" fmla="*/ 1212357 h 1212357"/>
              <a:gd name="connsiteX0" fmla="*/ 624280 w 2474044"/>
              <a:gd name="connsiteY0" fmla="*/ 1212357 h 1244782"/>
              <a:gd name="connsiteX1" fmla="*/ 0 w 2474044"/>
              <a:gd name="connsiteY1" fmla="*/ 0 h 1244782"/>
              <a:gd name="connsiteX2" fmla="*/ 2474044 w 2474044"/>
              <a:gd name="connsiteY2" fmla="*/ 12970 h 1244782"/>
              <a:gd name="connsiteX3" fmla="*/ 2102682 w 2474044"/>
              <a:gd name="connsiteY3" fmla="*/ 1244782 h 1244782"/>
              <a:gd name="connsiteX4" fmla="*/ 624280 w 2474044"/>
              <a:gd name="connsiteY4" fmla="*/ 1212357 h 1244782"/>
              <a:gd name="connsiteX0" fmla="*/ 624280 w 2474044"/>
              <a:gd name="connsiteY0" fmla="*/ 1212357 h 1231812"/>
              <a:gd name="connsiteX1" fmla="*/ 0 w 2474044"/>
              <a:gd name="connsiteY1" fmla="*/ 0 h 1231812"/>
              <a:gd name="connsiteX2" fmla="*/ 2474044 w 2474044"/>
              <a:gd name="connsiteY2" fmla="*/ 12970 h 1231812"/>
              <a:gd name="connsiteX3" fmla="*/ 2050801 w 2474044"/>
              <a:gd name="connsiteY3" fmla="*/ 1231812 h 1231812"/>
              <a:gd name="connsiteX4" fmla="*/ 624280 w 2474044"/>
              <a:gd name="connsiteY4" fmla="*/ 1212357 h 1231812"/>
              <a:gd name="connsiteX0" fmla="*/ 624280 w 2474044"/>
              <a:gd name="connsiteY0" fmla="*/ 1212357 h 1231812"/>
              <a:gd name="connsiteX1" fmla="*/ 0 w 2474044"/>
              <a:gd name="connsiteY1" fmla="*/ 0 h 1231812"/>
              <a:gd name="connsiteX2" fmla="*/ 2474044 w 2474044"/>
              <a:gd name="connsiteY2" fmla="*/ 12970 h 1231812"/>
              <a:gd name="connsiteX3" fmla="*/ 2050801 w 2474044"/>
              <a:gd name="connsiteY3" fmla="*/ 1231812 h 1231812"/>
              <a:gd name="connsiteX4" fmla="*/ 624280 w 2474044"/>
              <a:gd name="connsiteY4" fmla="*/ 1212357 h 1231812"/>
              <a:gd name="connsiteX0" fmla="*/ 624280 w 2266520"/>
              <a:gd name="connsiteY0" fmla="*/ 1212357 h 1231812"/>
              <a:gd name="connsiteX1" fmla="*/ 0 w 2266520"/>
              <a:gd name="connsiteY1" fmla="*/ 0 h 1231812"/>
              <a:gd name="connsiteX2" fmla="*/ 2266520 w 2266520"/>
              <a:gd name="connsiteY2" fmla="*/ 19455 h 1231812"/>
              <a:gd name="connsiteX3" fmla="*/ 2050801 w 2266520"/>
              <a:gd name="connsiteY3" fmla="*/ 1231812 h 1231812"/>
              <a:gd name="connsiteX4" fmla="*/ 624280 w 2266520"/>
              <a:gd name="connsiteY4" fmla="*/ 1212357 h 1231812"/>
              <a:gd name="connsiteX0" fmla="*/ 624280 w 2266520"/>
              <a:gd name="connsiteY0" fmla="*/ 1212357 h 1238297"/>
              <a:gd name="connsiteX1" fmla="*/ 0 w 2266520"/>
              <a:gd name="connsiteY1" fmla="*/ 0 h 1238297"/>
              <a:gd name="connsiteX2" fmla="*/ 2266520 w 2266520"/>
              <a:gd name="connsiteY2" fmla="*/ 19455 h 1238297"/>
              <a:gd name="connsiteX3" fmla="*/ 1914614 w 2266520"/>
              <a:gd name="connsiteY3" fmla="*/ 1238297 h 1238297"/>
              <a:gd name="connsiteX4" fmla="*/ 624280 w 2266520"/>
              <a:gd name="connsiteY4" fmla="*/ 1212357 h 1238297"/>
              <a:gd name="connsiteX0" fmla="*/ 624280 w 2389737"/>
              <a:gd name="connsiteY0" fmla="*/ 1212357 h 1238297"/>
              <a:gd name="connsiteX1" fmla="*/ 0 w 2389737"/>
              <a:gd name="connsiteY1" fmla="*/ 0 h 1238297"/>
              <a:gd name="connsiteX2" fmla="*/ 2389737 w 2389737"/>
              <a:gd name="connsiteY2" fmla="*/ 25940 h 1238297"/>
              <a:gd name="connsiteX3" fmla="*/ 1914614 w 2389737"/>
              <a:gd name="connsiteY3" fmla="*/ 1238297 h 1238297"/>
              <a:gd name="connsiteX4" fmla="*/ 624280 w 2389737"/>
              <a:gd name="connsiteY4" fmla="*/ 1212357 h 1238297"/>
              <a:gd name="connsiteX0" fmla="*/ 501283 w 2266740"/>
              <a:gd name="connsiteY0" fmla="*/ 1186417 h 1212357"/>
              <a:gd name="connsiteX1" fmla="*/ 0 w 2266740"/>
              <a:gd name="connsiteY1" fmla="*/ 12971 h 1212357"/>
              <a:gd name="connsiteX2" fmla="*/ 2266740 w 2266740"/>
              <a:gd name="connsiteY2" fmla="*/ 0 h 1212357"/>
              <a:gd name="connsiteX3" fmla="*/ 1791617 w 2266740"/>
              <a:gd name="connsiteY3" fmla="*/ 1212357 h 1212357"/>
              <a:gd name="connsiteX4" fmla="*/ 501283 w 2266740"/>
              <a:gd name="connsiteY4" fmla="*/ 1186417 h 1212357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51366"/>
              <a:gd name="connsiteY0" fmla="*/ 1173446 h 1199386"/>
              <a:gd name="connsiteX1" fmla="*/ 0 w 2251366"/>
              <a:gd name="connsiteY1" fmla="*/ 0 h 1199386"/>
              <a:gd name="connsiteX2" fmla="*/ 2251366 w 2251366"/>
              <a:gd name="connsiteY2" fmla="*/ 38910 h 1199386"/>
              <a:gd name="connsiteX3" fmla="*/ 1791617 w 2251366"/>
              <a:gd name="connsiteY3" fmla="*/ 1199386 h 1199386"/>
              <a:gd name="connsiteX4" fmla="*/ 501283 w 2251366"/>
              <a:gd name="connsiteY4" fmla="*/ 1173446 h 1199386"/>
              <a:gd name="connsiteX0" fmla="*/ 501283 w 2243679"/>
              <a:gd name="connsiteY0" fmla="*/ 1173446 h 1199386"/>
              <a:gd name="connsiteX1" fmla="*/ 0 w 2243679"/>
              <a:gd name="connsiteY1" fmla="*/ 0 h 1199386"/>
              <a:gd name="connsiteX2" fmla="*/ 2243679 w 2243679"/>
              <a:gd name="connsiteY2" fmla="*/ 6484 h 1199386"/>
              <a:gd name="connsiteX3" fmla="*/ 1791617 w 2243679"/>
              <a:gd name="connsiteY3" fmla="*/ 1199386 h 1199386"/>
              <a:gd name="connsiteX4" fmla="*/ 501283 w 2243679"/>
              <a:gd name="connsiteY4" fmla="*/ 1173446 h 1199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43679" h="1199386">
                <a:moveTo>
                  <a:pt x="501283" y="1173446"/>
                </a:moveTo>
                <a:lnTo>
                  <a:pt x="0" y="0"/>
                </a:lnTo>
                <a:lnTo>
                  <a:pt x="2243679" y="6484"/>
                </a:lnTo>
                <a:cubicBezTo>
                  <a:pt x="1787903" y="1160715"/>
                  <a:pt x="1924051" y="784459"/>
                  <a:pt x="1791617" y="1199386"/>
                </a:cubicBezTo>
                <a:lnTo>
                  <a:pt x="501283" y="1173446"/>
                </a:lnTo>
                <a:close/>
              </a:path>
            </a:pathLst>
          </a:custGeom>
          <a:solidFill>
            <a:schemeClr val="bg1">
              <a:lumMod val="85000"/>
              <a:alpha val="24095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45" name="Rounded Rectangle">
            <a:extLst>
              <a:ext uri="{FF2B5EF4-FFF2-40B4-BE49-F238E27FC236}">
                <a16:creationId xmlns:a16="http://schemas.microsoft.com/office/drawing/2014/main" id="{BEEB8E30-D4D0-F540-B94A-D6FC1CEDD567}"/>
              </a:ext>
            </a:extLst>
          </p:cNvPr>
          <p:cNvSpPr/>
          <p:nvPr/>
        </p:nvSpPr>
        <p:spPr>
          <a:xfrm>
            <a:off x="1399242" y="2493000"/>
            <a:ext cx="9393516" cy="2441796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7793728" y="5385673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206" name="Gerade Verbindung mit Pfeil 55">
            <a:extLst>
              <a:ext uri="{FF2B5EF4-FFF2-40B4-BE49-F238E27FC236}">
                <a16:creationId xmlns:a16="http://schemas.microsoft.com/office/drawing/2014/main" id="{7B73641C-280F-FD46-A0A8-D9CD318B116B}"/>
              </a:ext>
            </a:extLst>
          </p:cNvPr>
          <p:cNvCxnSpPr>
            <a:cxnSpLocks/>
          </p:cNvCxnSpPr>
          <p:nvPr/>
        </p:nvCxnSpPr>
        <p:spPr>
          <a:xfrm>
            <a:off x="1601728" y="2786097"/>
            <a:ext cx="8928000" cy="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223" name="Gruppieren 10">
            <a:extLst>
              <a:ext uri="{FF2B5EF4-FFF2-40B4-BE49-F238E27FC236}">
                <a16:creationId xmlns:a16="http://schemas.microsoft.com/office/drawing/2014/main" id="{071886EC-6FAA-8047-BB91-602D55279575}"/>
              </a:ext>
            </a:extLst>
          </p:cNvPr>
          <p:cNvGrpSpPr/>
          <p:nvPr/>
        </p:nvGrpSpPr>
        <p:grpSpPr>
          <a:xfrm>
            <a:off x="9377728" y="2466965"/>
            <a:ext cx="283792" cy="309627"/>
            <a:chOff x="7789696" y="1644240"/>
            <a:chExt cx="431444" cy="576000"/>
          </a:xfrm>
        </p:grpSpPr>
        <p:sp>
          <p:nvSpPr>
            <p:cNvPr id="224" name="Ellipse 9">
              <a:extLst>
                <a:ext uri="{FF2B5EF4-FFF2-40B4-BE49-F238E27FC236}">
                  <a16:creationId xmlns:a16="http://schemas.microsoft.com/office/drawing/2014/main" id="{F1F8A15B-8D43-8943-944A-CF19906B3849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225" name="Grafik 57">
              <a:extLst>
                <a:ext uri="{FF2B5EF4-FFF2-40B4-BE49-F238E27FC236}">
                  <a16:creationId xmlns:a16="http://schemas.microsoft.com/office/drawing/2014/main" id="{12D4CB9E-A6C8-4F41-98FE-59811BFC8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930122" y="5227893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623F49CC-AF12-0241-8A63-455E05CA2757}"/>
              </a:ext>
            </a:extLst>
          </p:cNvPr>
          <p:cNvGrpSpPr/>
          <p:nvPr/>
        </p:nvGrpSpPr>
        <p:grpSpPr>
          <a:xfrm>
            <a:off x="5467796" y="1396912"/>
            <a:ext cx="288497" cy="329375"/>
            <a:chOff x="3732405" y="2367361"/>
            <a:chExt cx="288497" cy="329375"/>
          </a:xfrm>
        </p:grpSpPr>
        <p:sp>
          <p:nvSpPr>
            <p:cNvPr id="287" name="Rectangle">
              <a:extLst>
                <a:ext uri="{FF2B5EF4-FFF2-40B4-BE49-F238E27FC236}">
                  <a16:creationId xmlns:a16="http://schemas.microsoft.com/office/drawing/2014/main" id="{9EA05550-4335-7343-B8BE-57DAA3791DE9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88" name="Rectangle">
              <a:extLst>
                <a:ext uri="{FF2B5EF4-FFF2-40B4-BE49-F238E27FC236}">
                  <a16:creationId xmlns:a16="http://schemas.microsoft.com/office/drawing/2014/main" id="{5B972730-E6E9-2B45-B261-F6245A814189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89" name="Rectangle">
              <a:extLst>
                <a:ext uri="{FF2B5EF4-FFF2-40B4-BE49-F238E27FC236}">
                  <a16:creationId xmlns:a16="http://schemas.microsoft.com/office/drawing/2014/main" id="{80E318F2-6CBC-4142-A2DA-9BE0EF84F81A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35DE7D94-D6CB-414D-9C9F-0961D6C356E3}"/>
              </a:ext>
            </a:extLst>
          </p:cNvPr>
          <p:cNvGrpSpPr/>
          <p:nvPr/>
        </p:nvGrpSpPr>
        <p:grpSpPr>
          <a:xfrm>
            <a:off x="6510865" y="1385121"/>
            <a:ext cx="288496" cy="352957"/>
            <a:chOff x="3732405" y="3352009"/>
            <a:chExt cx="288496" cy="352957"/>
          </a:xfrm>
        </p:grpSpPr>
        <p:sp>
          <p:nvSpPr>
            <p:cNvPr id="285" name="Cylinder">
              <a:extLst>
                <a:ext uri="{FF2B5EF4-FFF2-40B4-BE49-F238E27FC236}">
                  <a16:creationId xmlns:a16="http://schemas.microsoft.com/office/drawing/2014/main" id="{7BE3315F-9213-DC48-8FF2-84D3E8A8579E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86" name="Cylinder">
              <a:extLst>
                <a:ext uri="{FF2B5EF4-FFF2-40B4-BE49-F238E27FC236}">
                  <a16:creationId xmlns:a16="http://schemas.microsoft.com/office/drawing/2014/main" id="{4C07361E-ECD7-704D-9231-9FFC9B28B258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55" name="Gruppieren 12">
            <a:extLst>
              <a:ext uri="{FF2B5EF4-FFF2-40B4-BE49-F238E27FC236}">
                <a16:creationId xmlns:a16="http://schemas.microsoft.com/office/drawing/2014/main" id="{158787D4-34EC-4A41-891C-44C62327A100}"/>
              </a:ext>
            </a:extLst>
          </p:cNvPr>
          <p:cNvGrpSpPr/>
          <p:nvPr/>
        </p:nvGrpSpPr>
        <p:grpSpPr>
          <a:xfrm>
            <a:off x="5997805" y="1848934"/>
            <a:ext cx="324000" cy="324000"/>
            <a:chOff x="2495600" y="4725144"/>
            <a:chExt cx="324000" cy="324000"/>
          </a:xfrm>
        </p:grpSpPr>
        <p:sp>
          <p:nvSpPr>
            <p:cNvPr id="283" name="World">
              <a:extLst>
                <a:ext uri="{FF2B5EF4-FFF2-40B4-BE49-F238E27FC236}">
                  <a16:creationId xmlns:a16="http://schemas.microsoft.com/office/drawing/2014/main" id="{1CD67CEC-9C76-714B-84C3-69D668E1C247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84" name="World">
              <a:extLst>
                <a:ext uri="{FF2B5EF4-FFF2-40B4-BE49-F238E27FC236}">
                  <a16:creationId xmlns:a16="http://schemas.microsoft.com/office/drawing/2014/main" id="{2FB19D57-ECC6-3642-9B5D-D4C3C1AF2091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 dirty="0"/>
            </a:p>
          </p:txBody>
        </p:sp>
      </p:grpSp>
      <p:grpSp>
        <p:nvGrpSpPr>
          <p:cNvPr id="256" name="Group 255">
            <a:extLst>
              <a:ext uri="{FF2B5EF4-FFF2-40B4-BE49-F238E27FC236}">
                <a16:creationId xmlns:a16="http://schemas.microsoft.com/office/drawing/2014/main" id="{D92998DD-BEFF-C34D-85AD-4E74BA1B6593}"/>
              </a:ext>
            </a:extLst>
          </p:cNvPr>
          <p:cNvGrpSpPr/>
          <p:nvPr/>
        </p:nvGrpSpPr>
        <p:grpSpPr>
          <a:xfrm>
            <a:off x="5919714" y="1370709"/>
            <a:ext cx="428547" cy="381780"/>
            <a:chOff x="1203157" y="5351220"/>
            <a:chExt cx="428547" cy="381780"/>
          </a:xfrm>
        </p:grpSpPr>
        <p:grpSp>
          <p:nvGrpSpPr>
            <p:cNvPr id="257" name="Gruppieren 98">
              <a:extLst>
                <a:ext uri="{FF2B5EF4-FFF2-40B4-BE49-F238E27FC236}">
                  <a16:creationId xmlns:a16="http://schemas.microsoft.com/office/drawing/2014/main" id="{E4729EA5-A839-0143-868E-744E2A3E7C21}"/>
                </a:ext>
              </a:extLst>
            </p:cNvPr>
            <p:cNvGrpSpPr/>
            <p:nvPr/>
          </p:nvGrpSpPr>
          <p:grpSpPr>
            <a:xfrm>
              <a:off x="1203157" y="5351220"/>
              <a:ext cx="287704" cy="288000"/>
              <a:chOff x="3360000" y="3069000"/>
              <a:chExt cx="287704" cy="288000"/>
            </a:xfrm>
          </p:grpSpPr>
          <p:sp>
            <p:nvSpPr>
              <p:cNvPr id="271" name="Rechteck: abgerundete Ecken 99">
                <a:extLst>
                  <a:ext uri="{FF2B5EF4-FFF2-40B4-BE49-F238E27FC236}">
                    <a16:creationId xmlns:a16="http://schemas.microsoft.com/office/drawing/2014/main" id="{67BA93D9-7F3C-6C4A-8F50-7F1F82630E09}"/>
                  </a:ext>
                </a:extLst>
              </p:cNvPr>
              <p:cNvSpPr/>
              <p:nvPr/>
            </p:nvSpPr>
            <p:spPr>
              <a:xfrm>
                <a:off x="3431704" y="3104964"/>
                <a:ext cx="216000" cy="216000"/>
              </a:xfrm>
              <a:prstGeom prst="roundRect">
                <a:avLst>
                  <a:gd name="adj" fmla="val 11155"/>
                </a:avLst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72" name="Gerader Verbinder 100">
                <a:extLst>
                  <a:ext uri="{FF2B5EF4-FFF2-40B4-BE49-F238E27FC236}">
                    <a16:creationId xmlns:a16="http://schemas.microsoft.com/office/drawing/2014/main" id="{8299CC8E-1B8E-5F48-846A-65C795521B4C}"/>
                  </a:ext>
                </a:extLst>
              </p:cNvPr>
              <p:cNvCxnSpPr/>
              <p:nvPr/>
            </p:nvCxnSpPr>
            <p:spPr>
              <a:xfrm>
                <a:off x="3530192" y="3140968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Gerader Verbinder 101">
                <a:extLst>
                  <a:ext uri="{FF2B5EF4-FFF2-40B4-BE49-F238E27FC236}">
                    <a16:creationId xmlns:a16="http://schemas.microsoft.com/office/drawing/2014/main" id="{CA5F1D67-1AD3-8644-84A1-8990B8190798}"/>
                  </a:ext>
                </a:extLst>
              </p:cNvPr>
              <p:cNvCxnSpPr/>
              <p:nvPr/>
            </p:nvCxnSpPr>
            <p:spPr>
              <a:xfrm>
                <a:off x="3585244" y="3140968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Gerader Verbinder 102">
                <a:extLst>
                  <a:ext uri="{FF2B5EF4-FFF2-40B4-BE49-F238E27FC236}">
                    <a16:creationId xmlns:a16="http://schemas.microsoft.com/office/drawing/2014/main" id="{255D4235-6803-704B-BE01-463C21DD2474}"/>
                  </a:ext>
                </a:extLst>
              </p:cNvPr>
              <p:cNvCxnSpPr/>
              <p:nvPr/>
            </p:nvCxnSpPr>
            <p:spPr>
              <a:xfrm>
                <a:off x="3530192" y="3176972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Gerader Verbinder 103">
                <a:extLst>
                  <a:ext uri="{FF2B5EF4-FFF2-40B4-BE49-F238E27FC236}">
                    <a16:creationId xmlns:a16="http://schemas.microsoft.com/office/drawing/2014/main" id="{6A7EBE7E-9FCB-274B-BBE2-49B27B275E3A}"/>
                  </a:ext>
                </a:extLst>
              </p:cNvPr>
              <p:cNvCxnSpPr/>
              <p:nvPr/>
            </p:nvCxnSpPr>
            <p:spPr>
              <a:xfrm>
                <a:off x="3585244" y="3176972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Gerader Verbinder 104">
                <a:extLst>
                  <a:ext uri="{FF2B5EF4-FFF2-40B4-BE49-F238E27FC236}">
                    <a16:creationId xmlns:a16="http://schemas.microsoft.com/office/drawing/2014/main" id="{93DD909D-EFB9-3C45-ACE2-62FE9965EC1C}"/>
                  </a:ext>
                </a:extLst>
              </p:cNvPr>
              <p:cNvCxnSpPr/>
              <p:nvPr/>
            </p:nvCxnSpPr>
            <p:spPr>
              <a:xfrm>
                <a:off x="3530192" y="3212976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Gerader Verbinder 105">
                <a:extLst>
                  <a:ext uri="{FF2B5EF4-FFF2-40B4-BE49-F238E27FC236}">
                    <a16:creationId xmlns:a16="http://schemas.microsoft.com/office/drawing/2014/main" id="{CCCCDC87-BFD0-BC4D-B294-09B1FC2FCB96}"/>
                  </a:ext>
                </a:extLst>
              </p:cNvPr>
              <p:cNvCxnSpPr/>
              <p:nvPr/>
            </p:nvCxnSpPr>
            <p:spPr>
              <a:xfrm>
                <a:off x="3585244" y="3212976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Gerader Verbinder 106">
                <a:extLst>
                  <a:ext uri="{FF2B5EF4-FFF2-40B4-BE49-F238E27FC236}">
                    <a16:creationId xmlns:a16="http://schemas.microsoft.com/office/drawing/2014/main" id="{CE5A89FB-CE9F-134D-8CAA-3A4FEB70BB58}"/>
                  </a:ext>
                </a:extLst>
              </p:cNvPr>
              <p:cNvCxnSpPr/>
              <p:nvPr/>
            </p:nvCxnSpPr>
            <p:spPr>
              <a:xfrm>
                <a:off x="3530192" y="3248980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Gerader Verbinder 107">
                <a:extLst>
                  <a:ext uri="{FF2B5EF4-FFF2-40B4-BE49-F238E27FC236}">
                    <a16:creationId xmlns:a16="http://schemas.microsoft.com/office/drawing/2014/main" id="{EE14B113-508D-A541-9B5D-A662B061AB50}"/>
                  </a:ext>
                </a:extLst>
              </p:cNvPr>
              <p:cNvCxnSpPr/>
              <p:nvPr/>
            </p:nvCxnSpPr>
            <p:spPr>
              <a:xfrm>
                <a:off x="3585244" y="3248980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Gerader Verbinder 108">
                <a:extLst>
                  <a:ext uri="{FF2B5EF4-FFF2-40B4-BE49-F238E27FC236}">
                    <a16:creationId xmlns:a16="http://schemas.microsoft.com/office/drawing/2014/main" id="{28B046F3-1EF5-D44B-AEC9-A6AB910F34BC}"/>
                  </a:ext>
                </a:extLst>
              </p:cNvPr>
              <p:cNvCxnSpPr/>
              <p:nvPr/>
            </p:nvCxnSpPr>
            <p:spPr>
              <a:xfrm>
                <a:off x="3530192" y="3284984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Gerader Verbinder 109">
                <a:extLst>
                  <a:ext uri="{FF2B5EF4-FFF2-40B4-BE49-F238E27FC236}">
                    <a16:creationId xmlns:a16="http://schemas.microsoft.com/office/drawing/2014/main" id="{3F43BD8A-FF1B-D247-A64D-E2EE34F140CA}"/>
                  </a:ext>
                </a:extLst>
              </p:cNvPr>
              <p:cNvCxnSpPr/>
              <p:nvPr/>
            </p:nvCxnSpPr>
            <p:spPr>
              <a:xfrm>
                <a:off x="3585244" y="3284984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2" name="Trapezoid 281">
                <a:extLst>
                  <a:ext uri="{FF2B5EF4-FFF2-40B4-BE49-F238E27FC236}">
                    <a16:creationId xmlns:a16="http://schemas.microsoft.com/office/drawing/2014/main" id="{BD6AA74D-3E73-2940-80E7-DF383A0A2722}"/>
                  </a:ext>
                </a:extLst>
              </p:cNvPr>
              <p:cNvSpPr/>
              <p:nvPr/>
            </p:nvSpPr>
            <p:spPr>
              <a:xfrm rot="16200000" flipH="1">
                <a:off x="3306000" y="3123000"/>
                <a:ext cx="288000" cy="180000"/>
              </a:xfrm>
              <a:prstGeom prst="trapezoid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vert="vert" wrap="square" lIns="36000" tIns="36000" rIns="36000" bIns="36000" numCol="1" anchor="ctr">
                <a:noAutofit/>
              </a:bodyPr>
              <a:lstStyle/>
              <a:p>
                <a:pPr algn="ctr"/>
                <a:r>
                  <a:rPr lang="en-US" sz="1400" b="1">
                    <a:solidFill>
                      <a:srgbClr val="A6A6A6"/>
                    </a:solidFill>
                  </a:rPr>
                  <a:t>X</a:t>
                </a:r>
                <a:endParaRPr lang="en-US" b="1">
                  <a:solidFill>
                    <a:srgbClr val="A6A6A6"/>
                  </a:solidFill>
                </a:endParaRPr>
              </a:p>
            </p:txBody>
          </p:sp>
        </p:grpSp>
        <p:grpSp>
          <p:nvGrpSpPr>
            <p:cNvPr id="258" name="Gruppieren 98">
              <a:extLst>
                <a:ext uri="{FF2B5EF4-FFF2-40B4-BE49-F238E27FC236}">
                  <a16:creationId xmlns:a16="http://schemas.microsoft.com/office/drawing/2014/main" id="{0E09EC5D-2B0D-3D40-9A8E-177241B7CF60}"/>
                </a:ext>
              </a:extLst>
            </p:cNvPr>
            <p:cNvGrpSpPr/>
            <p:nvPr/>
          </p:nvGrpSpPr>
          <p:grpSpPr>
            <a:xfrm>
              <a:off x="1344000" y="5445000"/>
              <a:ext cx="287704" cy="288000"/>
              <a:chOff x="3360000" y="3069000"/>
              <a:chExt cx="287704" cy="288000"/>
            </a:xfrm>
          </p:grpSpPr>
          <p:sp>
            <p:nvSpPr>
              <p:cNvPr id="259" name="Rechteck: abgerundete Ecken 99">
                <a:extLst>
                  <a:ext uri="{FF2B5EF4-FFF2-40B4-BE49-F238E27FC236}">
                    <a16:creationId xmlns:a16="http://schemas.microsoft.com/office/drawing/2014/main" id="{72F5B951-7A11-F541-B0E9-5B56B1EFA417}"/>
                  </a:ext>
                </a:extLst>
              </p:cNvPr>
              <p:cNvSpPr/>
              <p:nvPr/>
            </p:nvSpPr>
            <p:spPr>
              <a:xfrm>
                <a:off x="3431704" y="3104964"/>
                <a:ext cx="216000" cy="216000"/>
              </a:xfrm>
              <a:prstGeom prst="roundRect">
                <a:avLst>
                  <a:gd name="adj" fmla="val 11155"/>
                </a:avLst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60" name="Gerader Verbinder 100">
                <a:extLst>
                  <a:ext uri="{FF2B5EF4-FFF2-40B4-BE49-F238E27FC236}">
                    <a16:creationId xmlns:a16="http://schemas.microsoft.com/office/drawing/2014/main" id="{1CBD3C89-A1E0-EC45-BA25-6FADA5DB50B6}"/>
                  </a:ext>
                </a:extLst>
              </p:cNvPr>
              <p:cNvCxnSpPr/>
              <p:nvPr/>
            </p:nvCxnSpPr>
            <p:spPr>
              <a:xfrm>
                <a:off x="3530192" y="3140968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Gerader Verbinder 101">
                <a:extLst>
                  <a:ext uri="{FF2B5EF4-FFF2-40B4-BE49-F238E27FC236}">
                    <a16:creationId xmlns:a16="http://schemas.microsoft.com/office/drawing/2014/main" id="{D9EBFAE6-97D1-414A-9A89-E87A38F11495}"/>
                  </a:ext>
                </a:extLst>
              </p:cNvPr>
              <p:cNvCxnSpPr/>
              <p:nvPr/>
            </p:nvCxnSpPr>
            <p:spPr>
              <a:xfrm>
                <a:off x="3585244" y="3140968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Gerader Verbinder 102">
                <a:extLst>
                  <a:ext uri="{FF2B5EF4-FFF2-40B4-BE49-F238E27FC236}">
                    <a16:creationId xmlns:a16="http://schemas.microsoft.com/office/drawing/2014/main" id="{4BC3FE7D-316A-584E-A3B4-CDEECE073D43}"/>
                  </a:ext>
                </a:extLst>
              </p:cNvPr>
              <p:cNvCxnSpPr/>
              <p:nvPr/>
            </p:nvCxnSpPr>
            <p:spPr>
              <a:xfrm>
                <a:off x="3530192" y="3176972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Gerader Verbinder 103">
                <a:extLst>
                  <a:ext uri="{FF2B5EF4-FFF2-40B4-BE49-F238E27FC236}">
                    <a16:creationId xmlns:a16="http://schemas.microsoft.com/office/drawing/2014/main" id="{D764D423-4B5B-544D-8E4C-61E22FCF7419}"/>
                  </a:ext>
                </a:extLst>
              </p:cNvPr>
              <p:cNvCxnSpPr/>
              <p:nvPr/>
            </p:nvCxnSpPr>
            <p:spPr>
              <a:xfrm>
                <a:off x="3585244" y="3176972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Gerader Verbinder 104">
                <a:extLst>
                  <a:ext uri="{FF2B5EF4-FFF2-40B4-BE49-F238E27FC236}">
                    <a16:creationId xmlns:a16="http://schemas.microsoft.com/office/drawing/2014/main" id="{7FDA7D68-424C-FB4B-ACA1-F2CCADC9BB9F}"/>
                  </a:ext>
                </a:extLst>
              </p:cNvPr>
              <p:cNvCxnSpPr/>
              <p:nvPr/>
            </p:nvCxnSpPr>
            <p:spPr>
              <a:xfrm>
                <a:off x="3530192" y="3212976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Gerader Verbinder 105">
                <a:extLst>
                  <a:ext uri="{FF2B5EF4-FFF2-40B4-BE49-F238E27FC236}">
                    <a16:creationId xmlns:a16="http://schemas.microsoft.com/office/drawing/2014/main" id="{04B434EB-6E1C-C24A-B16D-67544E66162A}"/>
                  </a:ext>
                </a:extLst>
              </p:cNvPr>
              <p:cNvCxnSpPr/>
              <p:nvPr/>
            </p:nvCxnSpPr>
            <p:spPr>
              <a:xfrm>
                <a:off x="3585244" y="3212976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Gerader Verbinder 106">
                <a:extLst>
                  <a:ext uri="{FF2B5EF4-FFF2-40B4-BE49-F238E27FC236}">
                    <a16:creationId xmlns:a16="http://schemas.microsoft.com/office/drawing/2014/main" id="{AB339D1E-3C14-FC40-97C2-3BCDE8305559}"/>
                  </a:ext>
                </a:extLst>
              </p:cNvPr>
              <p:cNvCxnSpPr/>
              <p:nvPr/>
            </p:nvCxnSpPr>
            <p:spPr>
              <a:xfrm>
                <a:off x="3530192" y="3248980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Gerader Verbinder 107">
                <a:extLst>
                  <a:ext uri="{FF2B5EF4-FFF2-40B4-BE49-F238E27FC236}">
                    <a16:creationId xmlns:a16="http://schemas.microsoft.com/office/drawing/2014/main" id="{0FEBF8D0-1CE1-0049-BA37-B718E865AEF1}"/>
                  </a:ext>
                </a:extLst>
              </p:cNvPr>
              <p:cNvCxnSpPr/>
              <p:nvPr/>
            </p:nvCxnSpPr>
            <p:spPr>
              <a:xfrm>
                <a:off x="3585244" y="3248980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Gerader Verbinder 108">
                <a:extLst>
                  <a:ext uri="{FF2B5EF4-FFF2-40B4-BE49-F238E27FC236}">
                    <a16:creationId xmlns:a16="http://schemas.microsoft.com/office/drawing/2014/main" id="{929CA0BD-9A41-FF46-9822-D1470922682B}"/>
                  </a:ext>
                </a:extLst>
              </p:cNvPr>
              <p:cNvCxnSpPr/>
              <p:nvPr/>
            </p:nvCxnSpPr>
            <p:spPr>
              <a:xfrm>
                <a:off x="3530192" y="3284984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Gerader Verbinder 109">
                <a:extLst>
                  <a:ext uri="{FF2B5EF4-FFF2-40B4-BE49-F238E27FC236}">
                    <a16:creationId xmlns:a16="http://schemas.microsoft.com/office/drawing/2014/main" id="{14CFE970-CF07-3546-9CFD-6006D878A924}"/>
                  </a:ext>
                </a:extLst>
              </p:cNvPr>
              <p:cNvCxnSpPr/>
              <p:nvPr/>
            </p:nvCxnSpPr>
            <p:spPr>
              <a:xfrm>
                <a:off x="3585244" y="3284984"/>
                <a:ext cx="36004" cy="0"/>
              </a:xfrm>
              <a:prstGeom prst="line">
                <a:avLst/>
              </a:prstGeom>
              <a:ln>
                <a:solidFill>
                  <a:srgbClr val="A6A6A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0" name="Trapezoid 269">
                <a:extLst>
                  <a:ext uri="{FF2B5EF4-FFF2-40B4-BE49-F238E27FC236}">
                    <a16:creationId xmlns:a16="http://schemas.microsoft.com/office/drawing/2014/main" id="{FA27FC88-DC01-2A46-BB74-FB1F8B6E8661}"/>
                  </a:ext>
                </a:extLst>
              </p:cNvPr>
              <p:cNvSpPr/>
              <p:nvPr/>
            </p:nvSpPr>
            <p:spPr>
              <a:xfrm rot="16200000" flipH="1">
                <a:off x="3306000" y="3123000"/>
                <a:ext cx="288000" cy="180000"/>
              </a:xfrm>
              <a:prstGeom prst="trapezoid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vert="vert" wrap="square" lIns="36000" tIns="36000" rIns="36000" bIns="36000" numCol="1" anchor="ctr">
                <a:noAutofit/>
              </a:bodyPr>
              <a:lstStyle/>
              <a:p>
                <a:pPr algn="ctr"/>
                <a:r>
                  <a:rPr lang="en-US" sz="1400" b="1" dirty="0">
                    <a:solidFill>
                      <a:srgbClr val="A6A6A6"/>
                    </a:solidFill>
                  </a:rPr>
                  <a:t>X</a:t>
                </a:r>
                <a:endParaRPr lang="en-US" b="1" dirty="0">
                  <a:solidFill>
                    <a:srgbClr val="A6A6A6"/>
                  </a:solidFill>
                </a:endParaRPr>
              </a:p>
            </p:txBody>
          </p: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409690" y="1372854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704000" y="2421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264C8"/>
                </a:solidFill>
              </a:rPr>
              <a:t>B4P</a:t>
            </a:r>
            <a:endParaRPr lang="en-US" dirty="0">
              <a:solidFill>
                <a:srgbClr val="3264C8"/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</p:spTree>
    <p:extLst>
      <p:ext uri="{BB962C8B-B14F-4D97-AF65-F5344CB8AC3E}">
        <p14:creationId xmlns:p14="http://schemas.microsoft.com/office/powerpoint/2010/main" val="2483732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20307-4A54-4D2E-818C-60C31ABF9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231975"/>
            <a:ext cx="11232000" cy="431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8 statements:  load, clean, align semantics, merge, and save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205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205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Multiple words </a:t>
            </a:r>
            <a:r>
              <a:rPr lang="en-US" sz="1200" dirty="0">
                <a:solidFill>
                  <a:schemeClr val="tx1"/>
                </a:solidFill>
              </a:rPr>
              <a:t>for functions, variables, table names, header names, allow for readability and naming flexibility 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58D28B3-C356-4D7C-851C-D2E6177B4D65}"/>
              </a:ext>
            </a:extLst>
          </p:cNvPr>
          <p:cNvSpPr/>
          <p:nvPr/>
        </p:nvSpPr>
        <p:spPr>
          <a:xfrm>
            <a:off x="480000" y="4076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One statement merges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two tables </a:t>
            </a:r>
            <a:r>
              <a:rPr lang="en-US" sz="1200" dirty="0">
                <a:solidFill>
                  <a:schemeClr val="tx1"/>
                </a:solidFill>
              </a:rPr>
              <a:t>as specified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71F06EFC-F3B4-4555-9C57-832F74477450}"/>
              </a:ext>
            </a:extLst>
          </p:cNvPr>
          <p:cNvCxnSpPr>
            <a:cxnSpLocks/>
          </p:cNvCxnSpPr>
          <p:nvPr/>
        </p:nvCxnSpPr>
        <p:spPr>
          <a:xfrm>
            <a:off x="2712000" y="414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35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No loops.  </a:t>
            </a:r>
            <a:r>
              <a:rPr lang="en-US" sz="1200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apply for whole tables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E4AB2537-D0DA-4312-A9A7-84C91932201A}"/>
              </a:ext>
            </a:extLst>
          </p:cNvPr>
          <p:cNvSpPr/>
          <p:nvPr/>
        </p:nvSpPr>
        <p:spPr>
          <a:xfrm>
            <a:off x="480000" y="2925000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Excel file loaded </a:t>
            </a:r>
            <a:r>
              <a:rPr lang="en-US" sz="1200" dirty="0">
                <a:solidFill>
                  <a:schemeClr val="tx1"/>
                </a:solidFill>
              </a:rPr>
              <a:t>with</a:t>
            </a:r>
          </a:p>
          <a:p>
            <a:r>
              <a:rPr lang="en-US" sz="1200" dirty="0">
                <a:solidFill>
                  <a:schemeClr val="tx1"/>
                </a:solidFill>
              </a:rPr>
              <a:t>a single simple statement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652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8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925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 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Membership List.csv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noProof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Beginners = Novices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{ Family Name, City }, { Last Name, Town }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[Level]==Novice, [Level]=Beginner );</a:t>
            </a: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00" b="1" noProof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football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{Last Name,First Name},{Level,Town},append," or "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Last Name,  First Name });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  { Level, First Name, Last Name, Town } );</a:t>
            </a:r>
          </a:p>
          <a:p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noProof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noProof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List.xlsx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r>
              <a:rPr lang="en-US" sz="1000" b="1" noProof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noProof="1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</a:p>
        </p:txBody>
      </p: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4F2DEA26-27EB-435C-AED6-B912F07E4AE7}"/>
              </a:ext>
            </a:extLst>
          </p:cNvPr>
          <p:cNvCxnSpPr>
            <a:cxnSpLocks/>
          </p:cNvCxnSpPr>
          <p:nvPr/>
        </p:nvCxnSpPr>
        <p:spPr>
          <a:xfrm>
            <a:off x="2712000" y="3069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6EBCAB0-7C86-400F-B010-F603DAABF952}"/>
              </a:ext>
            </a:extLst>
          </p:cNvPr>
          <p:cNvCxnSpPr>
            <a:cxnSpLocks/>
          </p:cNvCxnSpPr>
          <p:nvPr/>
        </p:nvCxnSpPr>
        <p:spPr>
          <a:xfrm>
            <a:off x="6600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4972A197-CE58-407B-B778-14E3B654EE8A}"/>
              </a:ext>
            </a:extLst>
          </p:cNvPr>
          <p:cNvCxnSpPr>
            <a:cxnSpLocks/>
          </p:cNvCxnSpPr>
          <p:nvPr/>
        </p:nvCxnSpPr>
        <p:spPr>
          <a:xfrm>
            <a:off x="9552000" y="2709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717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8A9C7012-C754-41E9-82AF-8E487452C4F8}"/>
              </a:ext>
            </a:extLst>
          </p:cNvPr>
          <p:cNvCxnSpPr/>
          <p:nvPr/>
        </p:nvCxnSpPr>
        <p:spPr>
          <a:xfrm flipH="1">
            <a:off x="0" y="0"/>
            <a:ext cx="1214400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3794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2C085F8-62AE-445F-A17B-45887A4D2430}"/>
              </a:ext>
            </a:extLst>
          </p:cNvPr>
          <p:cNvSpPr/>
          <p:nvPr/>
        </p:nvSpPr>
        <p:spPr>
          <a:xfrm>
            <a:off x="480000" y="2061000"/>
            <a:ext cx="2205363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statements</a:t>
            </a:r>
          </a:p>
          <a:p>
            <a:r>
              <a:rPr lang="en-US" sz="1200" dirty="0">
                <a:solidFill>
                  <a:schemeClr val="tx1"/>
                </a:solidFill>
              </a:rPr>
              <a:t>easy to understand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4F0EBF3-F703-4493-9638-F3986D059FA2}"/>
              </a:ext>
            </a:extLst>
          </p:cNvPr>
          <p:cNvSpPr/>
          <p:nvPr/>
        </p:nvSpPr>
        <p:spPr>
          <a:xfrm>
            <a:off x="3432000" y="2061000"/>
            <a:ext cx="8280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Highly comprehensible function names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E708FF7-0CA0-4D3D-9461-16A4DABE5AE0}"/>
              </a:ext>
            </a:extLst>
          </p:cNvPr>
          <p:cNvSpPr/>
          <p:nvPr/>
        </p:nvSpPr>
        <p:spPr>
          <a:xfrm>
            <a:off x="480000" y="2781000"/>
            <a:ext cx="2232000" cy="792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Simple and target </a:t>
            </a:r>
            <a:r>
              <a:rPr lang="en-US" sz="1200" b="1" dirty="0" err="1">
                <a:solidFill>
                  <a:schemeClr val="tx1"/>
                </a:solidFill>
              </a:rPr>
              <a:t>inde</a:t>
            </a:r>
            <a:r>
              <a:rPr lang="en-US" sz="1200" b="1" dirty="0">
                <a:solidFill>
                  <a:schemeClr val="tx1"/>
                </a:solidFill>
              </a:rPr>
              <a:t>-pendent approach to format </a:t>
            </a:r>
            <a:r>
              <a:rPr lang="en-US" sz="1200" dirty="0">
                <a:solidFill>
                  <a:schemeClr val="tx1"/>
                </a:solidFill>
              </a:rPr>
              <a:t>tables, rows, columns and cells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B5045F2-C2F1-46C7-A111-5726CC54AD1B}"/>
              </a:ext>
            </a:extLst>
          </p:cNvPr>
          <p:cNvSpPr/>
          <p:nvPr/>
        </p:nvSpPr>
        <p:spPr>
          <a:xfrm>
            <a:off x="480000" y="4004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Full Excel support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34600452-58D6-4547-BE30-7831CBEE37CD}"/>
              </a:ext>
            </a:extLst>
          </p:cNvPr>
          <p:cNvCxnSpPr>
            <a:cxnSpLocks/>
          </p:cNvCxnSpPr>
          <p:nvPr/>
        </p:nvCxnSpPr>
        <p:spPr>
          <a:xfrm>
            <a:off x="2712000" y="4221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0FF1CD15-4522-4F54-88F7-4A09930D757F}"/>
              </a:ext>
            </a:extLst>
          </p:cNvPr>
          <p:cNvSpPr txBox="1"/>
          <p:nvPr/>
        </p:nvSpPr>
        <p:spPr>
          <a:xfrm>
            <a:off x="3432000" y="2781000"/>
            <a:ext cx="8280000" cy="2232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column width, 20, row height, 20,</a:t>
            </a:r>
          </a:p>
          <a:p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                 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vertical align, center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	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sheet, boldface, true, fill color, gray 15 );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sheet, column width, 30 );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selected rows 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([Level] = '*Questionable*'),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    	      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Level, row(), single, text color, red )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soccer club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Soccer Club,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Soccer Club Membership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List.xlsx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("New soccer club has ", table length( soccer club ), " members. Enjoy playing.");</a:t>
            </a:r>
            <a:endParaRPr lang="en-US" sz="1000" b="1" noProof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2AE25BAB-18CC-4542-9D46-FD380A8752D5}"/>
              </a:ext>
            </a:extLst>
          </p:cNvPr>
          <p:cNvCxnSpPr>
            <a:cxnSpLocks/>
          </p:cNvCxnSpPr>
          <p:nvPr/>
        </p:nvCxnSpPr>
        <p:spPr>
          <a:xfrm>
            <a:off x="3720000" y="2565000"/>
            <a:ext cx="0" cy="2160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9CF0BB5-B219-4812-8274-C81CAB79168B}"/>
              </a:ext>
            </a:extLst>
          </p:cNvPr>
          <p:cNvCxnSpPr>
            <a:cxnSpLocks/>
          </p:cNvCxnSpPr>
          <p:nvPr/>
        </p:nvCxnSpPr>
        <p:spPr>
          <a:xfrm>
            <a:off x="2712000" y="3213000"/>
            <a:ext cx="7200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el 1">
            <a:extLst>
              <a:ext uri="{FF2B5EF4-FFF2-40B4-BE49-F238E27FC236}">
                <a16:creationId xmlns:a16="http://schemas.microsoft.com/office/drawing/2014/main" id="{8E7696A5-C206-9541-B8E0-67B8AFB305AC}"/>
              </a:ext>
            </a:extLst>
          </p:cNvPr>
          <p:cNvSpPr txBox="1">
            <a:spLocks/>
          </p:cNvSpPr>
          <p:nvPr/>
        </p:nvSpPr>
        <p:spPr>
          <a:xfrm>
            <a:off x="264000" y="1053000"/>
            <a:ext cx="11232000" cy="57605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7 additional statements add coloring, formatting, and style to Excel file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869522D-9E86-E64A-8BEB-528A78F71DF9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#1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Merging Two Tables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3CDCF761-7551-408F-B0C9-81FFB125D6E0}"/>
              </a:ext>
            </a:extLst>
          </p:cNvPr>
          <p:cNvCxnSpPr/>
          <p:nvPr/>
        </p:nvCxnSpPr>
        <p:spPr>
          <a:xfrm flipH="1">
            <a:off x="0" y="0"/>
            <a:ext cx="1214400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21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76394D-70D7-4F1C-B35F-D09A64850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12" y="1628738"/>
            <a:ext cx="4390690" cy="25475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17EE685-81A9-4133-B4DD-9FC6045AF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219" y="1671268"/>
            <a:ext cx="4645589" cy="240350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Rechteck 25">
            <a:extLst>
              <a:ext uri="{FF2B5EF4-FFF2-40B4-BE49-F238E27FC236}">
                <a16:creationId xmlns:a16="http://schemas.microsoft.com/office/drawing/2014/main" id="{D5D7F97A-5273-4FC0-820C-28E560F34F51}"/>
              </a:ext>
            </a:extLst>
          </p:cNvPr>
          <p:cNvSpPr/>
          <p:nvPr/>
        </p:nvSpPr>
        <p:spPr>
          <a:xfrm>
            <a:off x="2111987" y="4909045"/>
            <a:ext cx="7968026" cy="1512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Import the SP 500 and NASDAQ 100 listings and merge them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source1: </a:t>
            </a:r>
            <a:r>
              <a:rPr lang="de-CH" sz="1200" dirty="0">
                <a:hlinkClick r:id="rId4"/>
              </a:rPr>
              <a:t>https://www.slickcharts.com/nasdaq100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source2: </a:t>
            </a:r>
            <a:r>
              <a:rPr lang="de-CH" sz="1200" dirty="0">
                <a:hlinkClick r:id="rId5"/>
              </a:rPr>
              <a:t>https://www.slickcharts.com/sp500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companies are listed in only one of them, others are listed in both.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Combine the information, show the weighting in the two listings and color the stock price developments</a:t>
            </a:r>
          </a:p>
        </p:txBody>
      </p:sp>
      <p:grpSp>
        <p:nvGrpSpPr>
          <p:cNvPr id="27" name="Group 23">
            <a:extLst>
              <a:ext uri="{FF2B5EF4-FFF2-40B4-BE49-F238E27FC236}">
                <a16:creationId xmlns:a16="http://schemas.microsoft.com/office/drawing/2014/main" id="{4531D206-EDB7-214B-A128-C45D4D36DFDA}"/>
              </a:ext>
            </a:extLst>
          </p:cNvPr>
          <p:cNvGrpSpPr/>
          <p:nvPr/>
        </p:nvGrpSpPr>
        <p:grpSpPr>
          <a:xfrm>
            <a:off x="5077584" y="2620312"/>
            <a:ext cx="1656000" cy="936000"/>
            <a:chOff x="4625551" y="2005520"/>
            <a:chExt cx="1974449" cy="1202399"/>
          </a:xfrm>
        </p:grpSpPr>
        <p:grpSp>
          <p:nvGrpSpPr>
            <p:cNvPr id="28" name="Gruppieren 8">
              <a:extLst>
                <a:ext uri="{FF2B5EF4-FFF2-40B4-BE49-F238E27FC236}">
                  <a16:creationId xmlns:a16="http://schemas.microsoft.com/office/drawing/2014/main" id="{B8D64734-9BE3-024E-BE6A-28C602A4B143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1A772867-573E-654B-A9FA-77B22CD346B5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2A37F462-B074-B74C-92B7-6B4F9D7A2D97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9" name="Gruppieren 20">
              <a:extLst>
                <a:ext uri="{FF2B5EF4-FFF2-40B4-BE49-F238E27FC236}">
                  <a16:creationId xmlns:a16="http://schemas.microsoft.com/office/drawing/2014/main" id="{E673B26A-5DCB-B848-B21E-CCC87015CB11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4A9C3F8-408F-E54B-B6E3-C47B031FD57D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82F8CB4E-21A0-1542-873A-A91DECEAF69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60702E46-5954-1A4D-86F4-AE7C86F1CEA4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30" name="Right Arrow 26">
              <a:extLst>
                <a:ext uri="{FF2B5EF4-FFF2-40B4-BE49-F238E27FC236}">
                  <a16:creationId xmlns:a16="http://schemas.microsoft.com/office/drawing/2014/main" id="{DA8675A5-C3F0-A245-95EA-3B9F827651B8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CBE21CB-D396-2942-B307-CAA9D4EED534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69613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">
            <a:extLst>
              <a:ext uri="{FF2B5EF4-FFF2-40B4-BE49-F238E27FC236}">
                <a16:creationId xmlns:a16="http://schemas.microsoft.com/office/drawing/2014/main" id="{34C9DE48-FC33-4247-823D-D985BD762804}"/>
              </a:ext>
            </a:extLst>
          </p:cNvPr>
          <p:cNvSpPr txBox="1">
            <a:spLocks/>
          </p:cNvSpPr>
          <p:nvPr/>
        </p:nvSpPr>
        <p:spPr>
          <a:xfrm>
            <a:off x="467637" y="117000"/>
            <a:ext cx="11232000" cy="71794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CA" sz="2000" kern="1200" cap="none" baseline="0" noProof="0" dirty="0">
                <a:solidFill>
                  <a:srgbClr val="8996A0"/>
                </a:solidFill>
                <a:latin typeface="Arial Black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19 Statements, 1 Loop, 1 Variable to load and merge S&amp;P and NASDAQ Listings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3" name="Gerade Verbindung mit Pfeil 55">
            <a:extLst>
              <a:ext uri="{FF2B5EF4-FFF2-40B4-BE49-F238E27FC236}">
                <a16:creationId xmlns:a16="http://schemas.microsoft.com/office/drawing/2014/main" id="{ADAE950A-AB2C-40C5-8A38-BD1E69ACB8ED}"/>
              </a:ext>
            </a:extLst>
          </p:cNvPr>
          <p:cNvCxnSpPr>
            <a:cxnSpLocks/>
          </p:cNvCxnSpPr>
          <p:nvPr/>
        </p:nvCxnSpPr>
        <p:spPr>
          <a:xfrm>
            <a:off x="984000" y="1629000"/>
            <a:ext cx="0" cy="496800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F687A123-E791-4C32-AD00-4D19056CCB6F}"/>
              </a:ext>
            </a:extLst>
          </p:cNvPr>
          <p:cNvSpPr txBox="1"/>
          <p:nvPr/>
        </p:nvSpPr>
        <p:spPr>
          <a:xfrm>
            <a:off x="1632000" y="1701056"/>
            <a:ext cx="10224000" cy="4823944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{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"https://</a:t>
            </a:r>
            <a:r>
              <a:rPr lang="en-US" sz="10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10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clean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trim spaces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3264C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']=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smart numeral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middle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['%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'(',')' )); [Price]=clean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Weights are specific to Nasdaq and S&amp;P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</a:t>
            </a: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); // Number the items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auto width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theme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Zebra Vertical Lines, pattern, 2, table, "gridlines, false"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	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Negative numbers: red; positive numbers: navy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table style cells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}, { 2: row() }, single, text color, select if ( [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]&gt;0, navy, red )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sheet, number format, "0.00%" ); </a:t>
            </a:r>
            <a:r>
              <a:rPr lang="en-US" sz="1000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Value to show as percent.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freeze rows, 1,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1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10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10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1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5" name="Rechteck 48">
            <a:extLst>
              <a:ext uri="{FF2B5EF4-FFF2-40B4-BE49-F238E27FC236}">
                <a16:creationId xmlns:a16="http://schemas.microsoft.com/office/drawing/2014/main" id="{A7C6D18E-E897-451D-A015-2BAE3533FBDC}"/>
              </a:ext>
            </a:extLst>
          </p:cNvPr>
          <p:cNvSpPr/>
          <p:nvPr/>
        </p:nvSpPr>
        <p:spPr>
          <a:xfrm>
            <a:off x="552000" y="1701000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17" name="Rechteck 49">
            <a:extLst>
              <a:ext uri="{FF2B5EF4-FFF2-40B4-BE49-F238E27FC236}">
                <a16:creationId xmlns:a16="http://schemas.microsoft.com/office/drawing/2014/main" id="{908C6266-EE69-4610-B5A4-0C890D01FFE6}"/>
              </a:ext>
            </a:extLst>
          </p:cNvPr>
          <p:cNvSpPr/>
          <p:nvPr/>
        </p:nvSpPr>
        <p:spPr>
          <a:xfrm>
            <a:off x="552000" y="2828430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18" name="Rechteck 50">
            <a:extLst>
              <a:ext uri="{FF2B5EF4-FFF2-40B4-BE49-F238E27FC236}">
                <a16:creationId xmlns:a16="http://schemas.microsoft.com/office/drawing/2014/main" id="{D641C0F8-310E-4B42-9EEA-ADCC965DEC9A}"/>
              </a:ext>
            </a:extLst>
          </p:cNvPr>
          <p:cNvSpPr/>
          <p:nvPr/>
        </p:nvSpPr>
        <p:spPr>
          <a:xfrm>
            <a:off x="552000" y="4463059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" name="Rechteck 58">
            <a:extLst>
              <a:ext uri="{FF2B5EF4-FFF2-40B4-BE49-F238E27FC236}">
                <a16:creationId xmlns:a16="http://schemas.microsoft.com/office/drawing/2014/main" id="{7D40066F-11C8-4EDE-BBAE-0E308B3A8D61}"/>
              </a:ext>
            </a:extLst>
          </p:cNvPr>
          <p:cNvSpPr/>
          <p:nvPr/>
        </p:nvSpPr>
        <p:spPr>
          <a:xfrm>
            <a:off x="552000" y="2324430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1" name="Rechteck 65">
            <a:extLst>
              <a:ext uri="{FF2B5EF4-FFF2-40B4-BE49-F238E27FC236}">
                <a16:creationId xmlns:a16="http://schemas.microsoft.com/office/drawing/2014/main" id="{1E11BD07-95A0-4421-9D4D-6D11A092E221}"/>
              </a:ext>
            </a:extLst>
          </p:cNvPr>
          <p:cNvSpPr/>
          <p:nvPr/>
        </p:nvSpPr>
        <p:spPr>
          <a:xfrm>
            <a:off x="552000" y="3959058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2" name="Rechteck 73">
            <a:extLst>
              <a:ext uri="{FF2B5EF4-FFF2-40B4-BE49-F238E27FC236}">
                <a16:creationId xmlns:a16="http://schemas.microsoft.com/office/drawing/2014/main" id="{061212AA-C2E5-4D70-B9FF-D78DCECD3A6B}"/>
              </a:ext>
            </a:extLst>
          </p:cNvPr>
          <p:cNvSpPr/>
          <p:nvPr/>
        </p:nvSpPr>
        <p:spPr>
          <a:xfrm>
            <a:off x="552000" y="3469509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3" name="Rechteck 74">
            <a:extLst>
              <a:ext uri="{FF2B5EF4-FFF2-40B4-BE49-F238E27FC236}">
                <a16:creationId xmlns:a16="http://schemas.microsoft.com/office/drawing/2014/main" id="{6FEBFBD5-4729-4B77-82DE-B350D75AA11F}"/>
              </a:ext>
            </a:extLst>
          </p:cNvPr>
          <p:cNvSpPr/>
          <p:nvPr/>
        </p:nvSpPr>
        <p:spPr>
          <a:xfrm>
            <a:off x="552000" y="4967059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4" name="Rechteck 51">
            <a:extLst>
              <a:ext uri="{FF2B5EF4-FFF2-40B4-BE49-F238E27FC236}">
                <a16:creationId xmlns:a16="http://schemas.microsoft.com/office/drawing/2014/main" id="{161E470C-2431-499B-A970-36566D10BEAC}"/>
              </a:ext>
            </a:extLst>
          </p:cNvPr>
          <p:cNvSpPr/>
          <p:nvPr/>
        </p:nvSpPr>
        <p:spPr>
          <a:xfrm>
            <a:off x="552000" y="6021000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D366FFB-6312-43C2-B75A-41C9E71C97F9}"/>
              </a:ext>
            </a:extLst>
          </p:cNvPr>
          <p:cNvSpPr/>
          <p:nvPr/>
        </p:nvSpPr>
        <p:spPr>
          <a:xfrm>
            <a:off x="1632000" y="980944"/>
            <a:ext cx="10152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12 statements for processing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7 statements for enhanced style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247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8000" y="1917000"/>
            <a:ext cx="8424936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Download two web pages.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all 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{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www.slickcharts.com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/" + listing[], 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,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 + 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 HTML, "Components of the"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"Weight", "Weight " + listing[] );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// Weight info is specific to SP and Nasdaq, so add the listing name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listing[]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" as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loaded.csv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Combine the two tables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merge extend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nasdaq100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Symbol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 err="1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Cleanup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correct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'*Price*', Price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rearrange columns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'#', Company, Symbol, Price,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 } ); // Weightings follow afterwards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	Percent value gets converted to regular number, price value is cleaned up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 = smart numeral( middle( ['%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Chg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'], '(', ')' )); [Price] = clean numeral([Price])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sort rows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Company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['#'] = row()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Save the work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"NASDAQ and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SP500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Stocks.xlsx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B837E38-497B-48C5-BCE0-1C30609FADC4}"/>
              </a:ext>
            </a:extLst>
          </p:cNvPr>
          <p:cNvSpPr/>
          <p:nvPr/>
        </p:nvSpPr>
        <p:spPr>
          <a:xfrm>
            <a:off x="480000" y="2348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Download 2 files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align header names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C0658E5-2315-4ED0-B6A7-15457A5EB5EE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712000" y="2600972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5E8C516-CD56-4CA4-9AC6-8FDA330952B9}"/>
              </a:ext>
            </a:extLst>
          </p:cNvPr>
          <p:cNvSpPr/>
          <p:nvPr/>
        </p:nvSpPr>
        <p:spPr>
          <a:xfrm>
            <a:off x="480000" y="3285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Merge the 2 tables</a:t>
            </a:r>
          </a:p>
          <a:p>
            <a:r>
              <a:rPr lang="en-US" sz="1200" dirty="0">
                <a:solidFill>
                  <a:schemeClr val="tx1"/>
                </a:solidFill>
              </a:rPr>
              <a:t>and assign common name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B58CE22-B7B1-4B7B-B83F-7DF975781574}"/>
              </a:ext>
            </a:extLst>
          </p:cNvPr>
          <p:cNvCxnSpPr>
            <a:cxnSpLocks/>
          </p:cNvCxnSpPr>
          <p:nvPr/>
        </p:nvCxnSpPr>
        <p:spPr>
          <a:xfrm>
            <a:off x="2712000" y="3573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2411959-12E5-4853-907A-B6334A6E5CCC}"/>
              </a:ext>
            </a:extLst>
          </p:cNvPr>
          <p:cNvSpPr/>
          <p:nvPr/>
        </p:nvSpPr>
        <p:spPr>
          <a:xfrm>
            <a:off x="480000" y="4077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 Up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EC5F307-C670-4AAD-B565-1FB8B43DD0B1}"/>
              </a:ext>
            </a:extLst>
          </p:cNvPr>
          <p:cNvCxnSpPr>
            <a:cxnSpLocks/>
          </p:cNvCxnSpPr>
          <p:nvPr/>
        </p:nvCxnSpPr>
        <p:spPr>
          <a:xfrm>
            <a:off x="2712000" y="4293056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B94857F8-A234-4D3B-93DB-1EE074B89EF9}"/>
              </a:ext>
            </a:extLst>
          </p:cNvPr>
          <p:cNvCxnSpPr>
            <a:cxnSpLocks/>
          </p:cNvCxnSpPr>
          <p:nvPr/>
        </p:nvCxnSpPr>
        <p:spPr>
          <a:xfrm>
            <a:off x="2711680" y="52290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0A72015-0540-4AF5-8EFF-C2AB6FA529E0}"/>
              </a:ext>
            </a:extLst>
          </p:cNvPr>
          <p:cNvSpPr/>
          <p:nvPr/>
        </p:nvSpPr>
        <p:spPr>
          <a:xfrm>
            <a:off x="479680" y="4868944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88F96F-8592-AB47-B16D-22C6DFBFAE53}"/>
              </a:ext>
            </a:extLst>
          </p:cNvPr>
          <p:cNvSpPr/>
          <p:nvPr/>
        </p:nvSpPr>
        <p:spPr>
          <a:xfrm>
            <a:off x="2711680" y="1090336"/>
            <a:ext cx="70888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13 Statements, 1 loop and 1 variable do the complete job</a:t>
            </a:r>
            <a:endParaRPr lang="en-US" sz="2000" b="1" dirty="0"/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26252F39-2AFB-0D4F-BC51-A7FC596A9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#2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Combining Stock Data: SP 500 and NASDAQ 100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31311678-1EE4-4F35-B230-C63A73F5CE44}"/>
              </a:ext>
            </a:extLst>
          </p:cNvPr>
          <p:cNvCxnSpPr/>
          <p:nvPr/>
        </p:nvCxnSpPr>
        <p:spPr>
          <a:xfrm flipH="1">
            <a:off x="0" y="0"/>
            <a:ext cx="1219200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0503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6C5F3-A4C3-4666-8F65-97165ACA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" name="Grafik 29">
            <a:extLst>
              <a:ext uri="{FF2B5EF4-FFF2-40B4-BE49-F238E27FC236}">
                <a16:creationId xmlns:a16="http://schemas.microsoft.com/office/drawing/2014/main" id="{A93A37DB-ACDC-4CE5-87EE-B2FFFCB76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3" y="1557000"/>
            <a:ext cx="3624137" cy="2979422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18B767C-9E02-4577-A6F9-E7BAE24E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00" y="2038115"/>
            <a:ext cx="4978513" cy="1772096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Rechteck 13">
            <a:extLst>
              <a:ext uri="{FF2B5EF4-FFF2-40B4-BE49-F238E27FC236}">
                <a16:creationId xmlns:a16="http://schemas.microsoft.com/office/drawing/2014/main" id="{7BB78733-B5D9-4265-A03D-5BAAD2619DCD}"/>
              </a:ext>
            </a:extLst>
          </p:cNvPr>
          <p:cNvSpPr/>
          <p:nvPr/>
        </p:nvSpPr>
        <p:spPr>
          <a:xfrm>
            <a:off x="2123637" y="5248950"/>
            <a:ext cx="7920000" cy="136871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200" b="1" dirty="0">
                <a:solidFill>
                  <a:schemeClr val="tx1"/>
                </a:solidFill>
              </a:rPr>
              <a:t>Task:  Download the list of Presidents and generate Excel table with one president per row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Data source: </a:t>
            </a:r>
            <a:r>
              <a:rPr lang="de-CH" sz="1200" dirty="0">
                <a:hlinkClick r:id="rId4"/>
              </a:rPr>
              <a:t>https://en.wikipedia.org/wiki/List_of_presidents_of_the_United_States</a:t>
            </a:r>
            <a:r>
              <a:rPr lang="de-CH" sz="1200" dirty="0"/>
              <a:t> </a:t>
            </a:r>
            <a:endParaRPr lang="en-US" sz="1200" dirty="0">
              <a:solidFill>
                <a:schemeClr val="tx1"/>
              </a:solidFill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Presidents had multiple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Ignore the portraits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Some vice presidents had deviating terms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Remove redundant artefacts, e.g. cross-referencing symbols</a:t>
            </a: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Generate a nice table with </a:t>
            </a:r>
            <a:r>
              <a:rPr lang="en-US" sz="1200" b="1" dirty="0">
                <a:solidFill>
                  <a:schemeClr val="tx1"/>
                </a:solidFill>
              </a:rPr>
              <a:t>parties colored differently</a:t>
            </a:r>
          </a:p>
        </p:txBody>
      </p:sp>
      <p:grpSp>
        <p:nvGrpSpPr>
          <p:cNvPr id="26" name="Group 23">
            <a:extLst>
              <a:ext uri="{FF2B5EF4-FFF2-40B4-BE49-F238E27FC236}">
                <a16:creationId xmlns:a16="http://schemas.microsoft.com/office/drawing/2014/main" id="{B260E60D-28FA-A241-B01C-AEBC8CBF10E2}"/>
              </a:ext>
            </a:extLst>
          </p:cNvPr>
          <p:cNvGrpSpPr/>
          <p:nvPr/>
        </p:nvGrpSpPr>
        <p:grpSpPr>
          <a:xfrm>
            <a:off x="5088000" y="2493000"/>
            <a:ext cx="1656000" cy="936000"/>
            <a:chOff x="4625551" y="2005520"/>
            <a:chExt cx="1974449" cy="1202399"/>
          </a:xfrm>
        </p:grpSpPr>
        <p:grpSp>
          <p:nvGrpSpPr>
            <p:cNvPr id="27" name="Gruppieren 8">
              <a:extLst>
                <a:ext uri="{FF2B5EF4-FFF2-40B4-BE49-F238E27FC236}">
                  <a16:creationId xmlns:a16="http://schemas.microsoft.com/office/drawing/2014/main" id="{1114E857-820C-2745-A9E5-BA475C3B7FDB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35" name="B4P">
                <a:extLst>
                  <a:ext uri="{FF2B5EF4-FFF2-40B4-BE49-F238E27FC236}">
                    <a16:creationId xmlns:a16="http://schemas.microsoft.com/office/drawing/2014/main" id="{0A10E3B8-480E-3641-B022-2CB6C7A13BD1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36" name="Triangle">
                <a:extLst>
                  <a:ext uri="{FF2B5EF4-FFF2-40B4-BE49-F238E27FC236}">
                    <a16:creationId xmlns:a16="http://schemas.microsoft.com/office/drawing/2014/main" id="{AE3A2CF8-2A2A-1842-9153-FEE70EC74A8C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28" name="Gruppieren 20">
              <a:extLst>
                <a:ext uri="{FF2B5EF4-FFF2-40B4-BE49-F238E27FC236}">
                  <a16:creationId xmlns:a16="http://schemas.microsoft.com/office/drawing/2014/main" id="{4B1490B9-42D5-724A-A006-80AA666E1D36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32" name="Rechteck: abgerundete Ecken 14">
                <a:extLst>
                  <a:ext uri="{FF2B5EF4-FFF2-40B4-BE49-F238E27FC236}">
                    <a16:creationId xmlns:a16="http://schemas.microsoft.com/office/drawing/2014/main" id="{2F1C9B98-306E-054A-BEC2-A0D0F608D034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4P">
                <a:extLst>
                  <a:ext uri="{FF2B5EF4-FFF2-40B4-BE49-F238E27FC236}">
                    <a16:creationId xmlns:a16="http://schemas.microsoft.com/office/drawing/2014/main" id="{28CE70A1-2D5E-CA4F-9AEB-FF1F2F94607C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34" name="Triangle">
                <a:extLst>
                  <a:ext uri="{FF2B5EF4-FFF2-40B4-BE49-F238E27FC236}">
                    <a16:creationId xmlns:a16="http://schemas.microsoft.com/office/drawing/2014/main" id="{DC15AF50-6C30-5240-8F2E-910B58CCFA4A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29" name="Right Arrow 26">
              <a:extLst>
                <a:ext uri="{FF2B5EF4-FFF2-40B4-BE49-F238E27FC236}">
                  <a16:creationId xmlns:a16="http://schemas.microsoft.com/office/drawing/2014/main" id="{BB1993B8-9307-7F45-9B99-DF733E61B5BE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Right Arrow 27">
              <a:extLst>
                <a:ext uri="{FF2B5EF4-FFF2-40B4-BE49-F238E27FC236}">
                  <a16:creationId xmlns:a16="http://schemas.microsoft.com/office/drawing/2014/main" id="{5FF9E285-2FAD-4048-A067-CAF0618E890B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070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C32D91BC-F362-4532-B4C7-9471DE28CE6F}"/>
              </a:ext>
            </a:extLst>
          </p:cNvPr>
          <p:cNvSpPr txBox="1"/>
          <p:nvPr/>
        </p:nvSpPr>
        <p:spPr>
          <a:xfrm>
            <a:off x="3287064" y="1629000"/>
            <a:ext cx="8424936" cy="477053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 Style Library ); // This library needs to be included if you want to add style and formatting to the table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download overwrite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"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en.wikipedia.org</a:t>
            </a:r>
            <a:r>
              <a:rPr lang="en-US" sz="800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/wiki/</a:t>
            </a:r>
            <a:r>
              <a:rPr lang="en-US" sz="8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List_of_presidents_of_the_United_States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load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presidents.html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HTML, 'id="Presidents"'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Clean up and strip out all footnote references and new lines in the fields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rows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length( presidents ) -1 );	// Remove last row with redundant footnote info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all cells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[.] = replace all( literal([.]), { "[a]" .. "[z]", new line}, ''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Remove the blank column originally containing portraits and put president name into all rows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delete columns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{President, Party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rename column headers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{"President (1)","Party (1)"}, {President, Party}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fill vertically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consolidate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President, { Election, Vice President }, append, ", "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initialize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	// Define party colors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{{ Party Name,			Colors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Democratic,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8080FF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blue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Republican,  			"#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FF8080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}, // Light red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Federalist,  			coral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 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"Democratic-Republican", 	excel light green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Whig, 				yellow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National Union, 		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ocre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},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{ Unaffiliated, 			gray 15 } }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// Add some colors and styles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process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table style cells( presidents, Party, row(), single, 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				  fill color, [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colors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 Party Name, [Party], Colors ] )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"Presidency (1)", "President", "Vice President" }, sheet, column width, 30 );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columns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{ Party, Election }, sheet, column width, 20, horizontal align, middle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rows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table, boldface, true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style table   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sheet, wrap text, true,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autofilter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0, freeze rows, 1 );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translate style attributes for excel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	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  <a:tab pos="56467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 save excel file				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US" sz="800" b="1" dirty="0">
                <a:solidFill>
                  <a:srgbClr val="285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All U.S. Presidents, </a:t>
            </a:r>
            <a:r>
              <a:rPr lang="en-US" sz="8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presidents.xlsx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75AA3D2-CCF0-4ACD-BFC3-2A19496EC7AD}"/>
              </a:ext>
            </a:extLst>
          </p:cNvPr>
          <p:cNvSpPr/>
          <p:nvPr/>
        </p:nvSpPr>
        <p:spPr>
          <a:xfrm>
            <a:off x="480000" y="177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Internet Download</a:t>
            </a:r>
          </a:p>
          <a:p>
            <a:r>
              <a:rPr lang="en-US" sz="1200" dirty="0">
                <a:solidFill>
                  <a:schemeClr val="tx1"/>
                </a:solidFill>
              </a:rPr>
              <a:t>in 1 statement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8603FBE-0781-4EFA-937C-EA67341C8FE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12000" y="2025300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08924B2E-98AD-4BB4-A9AC-22E7B5543C67}"/>
              </a:ext>
            </a:extLst>
          </p:cNvPr>
          <p:cNvSpPr/>
          <p:nvPr/>
        </p:nvSpPr>
        <p:spPr>
          <a:xfrm>
            <a:off x="480000" y="234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Cleanups</a:t>
            </a:r>
          </a:p>
          <a:p>
            <a:r>
              <a:rPr lang="en-US" sz="1200" dirty="0">
                <a:solidFill>
                  <a:schemeClr val="tx1"/>
                </a:solidFill>
              </a:rPr>
              <a:t>with minimum effort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D77BC9B-34EC-4AA6-88B0-63AD04AC31E4}"/>
              </a:ext>
            </a:extLst>
          </p:cNvPr>
          <p:cNvCxnSpPr>
            <a:cxnSpLocks/>
          </p:cNvCxnSpPr>
          <p:nvPr/>
        </p:nvCxnSpPr>
        <p:spPr>
          <a:xfrm>
            <a:off x="2712000" y="249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8C89D95-F307-43E2-AD70-E40DC308EC5E}"/>
              </a:ext>
            </a:extLst>
          </p:cNvPr>
          <p:cNvSpPr/>
          <p:nvPr/>
        </p:nvSpPr>
        <p:spPr>
          <a:xfrm>
            <a:off x="480000" y="3069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dirty="0">
                <a:solidFill>
                  <a:schemeClr val="tx1"/>
                </a:solidFill>
              </a:rPr>
              <a:t>Align the data. 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Contents done!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F95DB45-7B56-4F9E-A40F-BD355B5EF43B}"/>
              </a:ext>
            </a:extLst>
          </p:cNvPr>
          <p:cNvCxnSpPr>
            <a:cxnSpLocks/>
          </p:cNvCxnSpPr>
          <p:nvPr/>
        </p:nvCxnSpPr>
        <p:spPr>
          <a:xfrm>
            <a:off x="2712000" y="3213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D2FBF208-9CFE-4F7A-808A-08FF44162C0D}"/>
              </a:ext>
            </a:extLst>
          </p:cNvPr>
          <p:cNvSpPr/>
          <p:nvPr/>
        </p:nvSpPr>
        <p:spPr>
          <a:xfrm>
            <a:off x="480000" y="3717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Define colors 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affiliated to the parties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2538DED-DD52-4A0E-8518-E0907FD0F6F4}"/>
              </a:ext>
            </a:extLst>
          </p:cNvPr>
          <p:cNvCxnSpPr>
            <a:cxnSpLocks/>
          </p:cNvCxnSpPr>
          <p:nvPr/>
        </p:nvCxnSpPr>
        <p:spPr>
          <a:xfrm>
            <a:off x="2712000" y="3861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2851035-38B7-4790-9C12-F5125A21F56F}"/>
              </a:ext>
            </a:extLst>
          </p:cNvPr>
          <p:cNvSpPr/>
          <p:nvPr/>
        </p:nvSpPr>
        <p:spPr>
          <a:xfrm>
            <a:off x="480000" y="5013272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Color and Style </a:t>
            </a:r>
            <a:r>
              <a:rPr lang="en-US" sz="1200" dirty="0">
                <a:solidFill>
                  <a:schemeClr val="tx1"/>
                </a:solidFill>
              </a:rPr>
              <a:t>the results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074433-6060-47C9-8346-E62B7D004568}"/>
              </a:ext>
            </a:extLst>
          </p:cNvPr>
          <p:cNvCxnSpPr>
            <a:cxnSpLocks/>
          </p:cNvCxnSpPr>
          <p:nvPr/>
        </p:nvCxnSpPr>
        <p:spPr>
          <a:xfrm>
            <a:off x="2712000" y="5157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895AC81-D494-4D69-B25C-521B7A7CD54B}"/>
              </a:ext>
            </a:extLst>
          </p:cNvPr>
          <p:cNvSpPr/>
          <p:nvPr/>
        </p:nvSpPr>
        <p:spPr>
          <a:xfrm>
            <a:off x="480000" y="5877328"/>
            <a:ext cx="2232000" cy="5040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Save as Excel File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8140AE1-CAB4-4235-B149-3BC5BB5BDF0D}"/>
              </a:ext>
            </a:extLst>
          </p:cNvPr>
          <p:cNvCxnSpPr>
            <a:cxnSpLocks/>
          </p:cNvCxnSpPr>
          <p:nvPr/>
        </p:nvCxnSpPr>
        <p:spPr>
          <a:xfrm>
            <a:off x="2712000" y="6165328"/>
            <a:ext cx="64832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7940B01B-926F-4285-8366-9D013ED5545B}"/>
              </a:ext>
            </a:extLst>
          </p:cNvPr>
          <p:cNvCxnSpPr/>
          <p:nvPr/>
        </p:nvCxnSpPr>
        <p:spPr>
          <a:xfrm>
            <a:off x="3288000" y="3573272"/>
            <a:ext cx="842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75CEADC7-BFF3-024F-8C7B-E3EDB8027890}"/>
              </a:ext>
            </a:extLst>
          </p:cNvPr>
          <p:cNvSpPr/>
          <p:nvPr/>
        </p:nvSpPr>
        <p:spPr>
          <a:xfrm>
            <a:off x="2064000" y="985261"/>
            <a:ext cx="864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16 Statements, 0 Loops and 0 Variables to organize all the Presidents</a:t>
            </a:r>
            <a:endParaRPr lang="en-US" b="1" dirty="0"/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AE2FB03E-0E21-154C-8E57-C8D2DFB7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Example #3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Web Data: Analyzing all Presidents in Wikipedia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657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4C08D06-C78E-0746-BA4F-6700F8E287D2}"/>
              </a:ext>
            </a:extLst>
          </p:cNvPr>
          <p:cNvSpPr/>
          <p:nvPr/>
        </p:nvSpPr>
        <p:spPr>
          <a:xfrm>
            <a:off x="263352" y="3886890"/>
            <a:ext cx="20882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746CEA-85AA-E749-8FC9-D3D9EB6C64C4}"/>
              </a:ext>
            </a:extLst>
          </p:cNvPr>
          <p:cNvSpPr/>
          <p:nvPr/>
        </p:nvSpPr>
        <p:spPr>
          <a:xfrm>
            <a:off x="5495992" y="2999601"/>
            <a:ext cx="3437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North America </a:t>
            </a:r>
          </a:p>
          <a:p>
            <a:r>
              <a:rPr lang="en-US" dirty="0">
                <a:solidFill>
                  <a:schemeClr val="bg1"/>
                </a:solidFill>
              </a:rPr>
              <a:t>Rafael M Richards</a:t>
            </a:r>
          </a:p>
          <a:p>
            <a:r>
              <a:rPr lang="en-US" dirty="0">
                <a:solidFill>
                  <a:schemeClr val="bg1"/>
                </a:solidFill>
              </a:rPr>
              <a:t>+1 202 469 15 27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rmrich5</a:t>
            </a:r>
            <a:r>
              <a:rPr lang="en-US" dirty="0">
                <a:solidFill>
                  <a:schemeClr val="bg1"/>
                </a:solidFill>
              </a:rPr>
              <a:t> (at) </a:t>
            </a:r>
            <a:r>
              <a:rPr lang="en-US" dirty="0" err="1">
                <a:solidFill>
                  <a:schemeClr val="bg1"/>
                </a:solidFill>
              </a:rPr>
              <a:t>gmail</a:t>
            </a:r>
            <a:r>
              <a:rPr lang="en-US" dirty="0">
                <a:solidFill>
                  <a:schemeClr val="bg1"/>
                </a:solidFill>
              </a:rPr>
              <a:t> .com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6ADCE-C845-7842-B819-D9EFAB2B56F7}"/>
              </a:ext>
            </a:extLst>
          </p:cNvPr>
          <p:cNvSpPr/>
          <p:nvPr/>
        </p:nvSpPr>
        <p:spPr>
          <a:xfrm>
            <a:off x="2184024" y="2991749"/>
            <a:ext cx="3119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Europe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Georg </a:t>
            </a:r>
            <a:r>
              <a:rPr lang="en-US" dirty="0" err="1">
                <a:solidFill>
                  <a:schemeClr val="bg1"/>
                </a:solidFill>
              </a:rPr>
              <a:t>zur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Bonsen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+41 56 221 82 00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zur-bonsen (at) </a:t>
            </a:r>
            <a:r>
              <a:rPr lang="en-US" dirty="0" err="1">
                <a:solidFill>
                  <a:schemeClr val="bg1"/>
                </a:solidFill>
              </a:rPr>
              <a:t>bluewin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n-US" dirty="0" err="1">
                <a:solidFill>
                  <a:schemeClr val="bg1"/>
                </a:solidFill>
              </a:rPr>
              <a:t>ch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C77B55-3FBE-4740-9E77-EA71B1BC4008}"/>
              </a:ext>
            </a:extLst>
          </p:cNvPr>
          <p:cNvSpPr/>
          <p:nvPr/>
        </p:nvSpPr>
        <p:spPr>
          <a:xfrm>
            <a:off x="454014" y="3247184"/>
            <a:ext cx="10438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Contact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6C5F4F-2D4A-5B40-A35A-FC787D411D87}"/>
              </a:ext>
            </a:extLst>
          </p:cNvPr>
          <p:cNvSpPr/>
          <p:nvPr/>
        </p:nvSpPr>
        <p:spPr>
          <a:xfrm>
            <a:off x="2210727" y="2095774"/>
            <a:ext cx="2237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www.b4p.app </a:t>
            </a:r>
            <a:endParaRPr lang="en-US" sz="2400" b="1" i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27895B-C231-E747-9F11-FA9F087CCA68}"/>
              </a:ext>
            </a:extLst>
          </p:cNvPr>
          <p:cNvSpPr/>
          <p:nvPr/>
        </p:nvSpPr>
        <p:spPr>
          <a:xfrm>
            <a:off x="451614" y="212115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Information</a:t>
            </a:r>
            <a:endParaRPr lang="en-US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18352C72-6D34-D946-ADA2-0AC86CA3B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14" y="56482"/>
            <a:ext cx="6408712" cy="1546720"/>
          </a:xfrm>
          <a:noFill/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</a:rPr>
              <a:t>B4P 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Beyond Former Performance.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699C293-A335-4C1F-8BA0-48C25968C7E2}"/>
              </a:ext>
            </a:extLst>
          </p:cNvPr>
          <p:cNvSpPr/>
          <p:nvPr/>
        </p:nvSpPr>
        <p:spPr>
          <a:xfrm>
            <a:off x="9120000" y="6525000"/>
            <a:ext cx="25362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Presentation: Updated 2021-01-07</a:t>
            </a:r>
          </a:p>
        </p:txBody>
      </p:sp>
    </p:spTree>
    <p:extLst>
      <p:ext uri="{BB962C8B-B14F-4D97-AF65-F5344CB8AC3E}">
        <p14:creationId xmlns:p14="http://schemas.microsoft.com/office/powerpoint/2010/main" val="18669573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2310A47E-5744-48F4-888A-E54F85A501B2}"/>
              </a:ext>
            </a:extLst>
          </p:cNvPr>
          <p:cNvSpPr/>
          <p:nvPr/>
        </p:nvSpPr>
        <p:spPr>
          <a:xfrm>
            <a:off x="1272000" y="1197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Problem Statement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710FA9F-A438-458A-AAE0-3386A2981FC6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A2F783E1-E9AC-4BCF-BAA4-B978355869B9}"/>
              </a:ext>
            </a:extLst>
          </p:cNvPr>
          <p:cNvSpPr/>
          <p:nvPr/>
        </p:nvSpPr>
        <p:spPr>
          <a:xfrm>
            <a:off x="1272000" y="1845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Analytics and Execution Engine</a:t>
            </a:r>
          </a:p>
        </p:txBody>
      </p:sp>
      <p:sp>
        <p:nvSpPr>
          <p:cNvPr id="54" name="Rechteck: abgerundete Ecken 53">
            <a:extLst>
              <a:ext uri="{FF2B5EF4-FFF2-40B4-BE49-F238E27FC236}">
                <a16:creationId xmlns:a16="http://schemas.microsoft.com/office/drawing/2014/main" id="{6C588A9F-6BBC-49D6-867E-558E4312D6FC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28F0295F-F93A-4834-A8F0-56B17A49E4C6}"/>
              </a:ext>
            </a:extLst>
          </p:cNvPr>
          <p:cNvSpPr/>
          <p:nvPr/>
        </p:nvSpPr>
        <p:spPr>
          <a:xfrm>
            <a:off x="1272000" y="2493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Typical Use Cases</a:t>
            </a:r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560DDD1E-E84E-4223-8332-65AC0240042D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68337726-DEEC-4E34-9BFA-DA91AF333FE1}"/>
              </a:ext>
            </a:extLst>
          </p:cNvPr>
          <p:cNvSpPr/>
          <p:nvPr/>
        </p:nvSpPr>
        <p:spPr>
          <a:xfrm>
            <a:off x="1272000" y="3141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58" name="Rechteck: abgerundete Ecken 57">
            <a:extLst>
              <a:ext uri="{FF2B5EF4-FFF2-40B4-BE49-F238E27FC236}">
                <a16:creationId xmlns:a16="http://schemas.microsoft.com/office/drawing/2014/main" id="{C60FA0F9-81A6-40E0-8A52-A2F34F556EAC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C18F0D21-30F8-48F9-A77F-5D2227F94B84}"/>
              </a:ext>
            </a:extLst>
          </p:cNvPr>
          <p:cNvSpPr/>
          <p:nvPr/>
        </p:nvSpPr>
        <p:spPr>
          <a:xfrm>
            <a:off x="1272000" y="3789000"/>
            <a:ext cx="104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60" name="Rechteck: abgerundete Ecken 59">
            <a:extLst>
              <a:ext uri="{FF2B5EF4-FFF2-40B4-BE49-F238E27FC236}">
                <a16:creationId xmlns:a16="http://schemas.microsoft.com/office/drawing/2014/main" id="{427C9F3B-63E9-4C1E-9E21-5DB894454411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A1B56F7E-3A15-4E32-A56A-9226CFD5D930}"/>
              </a:ext>
            </a:extLst>
          </p:cNvPr>
          <p:cNvSpPr/>
          <p:nvPr/>
        </p:nvSpPr>
        <p:spPr>
          <a:xfrm>
            <a:off x="1272000" y="4437000"/>
            <a:ext cx="5256000" cy="50400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Backup Slides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37AFCFDD-AE3E-43DD-98DF-FB9C7C2DC13D}"/>
              </a:ext>
            </a:extLst>
          </p:cNvPr>
          <p:cNvSpPr/>
          <p:nvPr/>
        </p:nvSpPr>
        <p:spPr>
          <a:xfrm>
            <a:off x="480000" y="443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6</a:t>
            </a:r>
          </a:p>
        </p:txBody>
      </p:sp>
      <p:sp>
        <p:nvSpPr>
          <p:cNvPr id="17" name="Rechteck 17">
            <a:extLst>
              <a:ext uri="{FF2B5EF4-FFF2-40B4-BE49-F238E27FC236}">
                <a16:creationId xmlns:a16="http://schemas.microsoft.com/office/drawing/2014/main" id="{20CCB67B-85A9-F940-B3AE-4A5A8C07E524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455393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1FCE0C-F00C-4516-9878-4C3D3B7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>
                <a:solidFill>
                  <a:srgbClr val="2850A0"/>
                </a:solidFill>
              </a:rPr>
              <a:t>B4P</a:t>
            </a:r>
            <a:br>
              <a:rPr lang="en-AE" dirty="0"/>
            </a:br>
            <a:r>
              <a:rPr lang="en-AE" dirty="0">
                <a:solidFill>
                  <a:schemeClr val="bg1">
                    <a:lumMod val="50000"/>
                  </a:schemeClr>
                </a:solidFill>
              </a:rPr>
              <a:t>New in Release 8.00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E7D0DA6-A538-49E3-9479-43201D1E1B86}"/>
              </a:ext>
            </a:extLst>
          </p:cNvPr>
          <p:cNvSpPr/>
          <p:nvPr/>
        </p:nvSpPr>
        <p:spPr>
          <a:xfrm>
            <a:off x="407368" y="1196752"/>
            <a:ext cx="3600000" cy="43204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>
                <a:solidFill>
                  <a:schemeClr val="tx1"/>
                </a:solidFill>
              </a:rPr>
              <a:t>100% Excel Support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3B9F490-0880-4849-B738-1EE241442D1F}"/>
              </a:ext>
            </a:extLst>
          </p:cNvPr>
          <p:cNvSpPr/>
          <p:nvPr/>
        </p:nvSpPr>
        <p:spPr>
          <a:xfrm>
            <a:off x="407368" y="1700808"/>
            <a:ext cx="3600000" cy="1512168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loads and saves the latest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Microsoft Excel file format (.xlsx)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Formatting and styles are supported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also supporting the old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Excel XML 2003 file format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Round trip: Generated excel files can be loaded again with out losing data.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5B011EF-9033-4A71-95B1-B0A6EF946783}"/>
              </a:ext>
            </a:extLst>
          </p:cNvPr>
          <p:cNvSpPr/>
          <p:nvPr/>
        </p:nvSpPr>
        <p:spPr>
          <a:xfrm>
            <a:off x="407368" y="3356992"/>
            <a:ext cx="3600000" cy="2304256"/>
          </a:xfrm>
          <a:prstGeom prst="rect">
            <a:avLst/>
          </a:prstGeom>
          <a:solidFill>
            <a:srgbClr val="CCFFCC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Excel files are actually ZIP files containing various files describing workbooks, tables, styles and shared strings.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The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load excel file</a:t>
            </a:r>
            <a:r>
              <a:rPr lang="en-AE" sz="1400" dirty="0">
                <a:solidFill>
                  <a:schemeClr val="tx1"/>
                </a:solidFill>
              </a:rPr>
              <a:t> and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b="1" dirty="0">
                <a:solidFill>
                  <a:schemeClr val="tx1"/>
                </a:solidFill>
              </a:rPr>
              <a:t>table save excel file</a:t>
            </a:r>
            <a:endParaRPr lang="en-AE" sz="1400" dirty="0">
              <a:solidFill>
                <a:schemeClr val="tx1"/>
              </a:solidFill>
            </a:endParaRPr>
          </a:p>
          <a:p>
            <a:r>
              <a:rPr lang="en-AE" sz="1400" dirty="0">
                <a:solidFill>
                  <a:schemeClr val="tx1"/>
                </a:solidFill>
              </a:rPr>
              <a:t>are implemented in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8419037-E261-4443-B862-063A154F39F3}"/>
              </a:ext>
            </a:extLst>
          </p:cNvPr>
          <p:cNvSpPr/>
          <p:nvPr/>
        </p:nvSpPr>
        <p:spPr>
          <a:xfrm>
            <a:off x="8040616" y="1196752"/>
            <a:ext cx="3600000" cy="43204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Help and Documentation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B3F8E8-BE72-4B36-889B-21501633B148}"/>
              </a:ext>
            </a:extLst>
          </p:cNvPr>
          <p:cNvSpPr/>
          <p:nvPr/>
        </p:nvSpPr>
        <p:spPr>
          <a:xfrm>
            <a:off x="8040616" y="1700808"/>
            <a:ext cx="3600000" cy="151216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Moved from PDF to 100% online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 err="1">
                <a:solidFill>
                  <a:schemeClr val="tx1"/>
                </a:solidFill>
                <a:hlinkClick r:id="rId2"/>
              </a:rPr>
              <a:t>www.b4p.app</a:t>
            </a: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Online help available inside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on</a:t>
            </a:r>
            <a:br>
              <a:rPr lang="en-AE" sz="1400" dirty="0">
                <a:solidFill>
                  <a:schemeClr val="tx1"/>
                </a:solidFill>
              </a:rPr>
            </a:br>
            <a:r>
              <a:rPr lang="en-AE" sz="1400" dirty="0">
                <a:solidFill>
                  <a:schemeClr val="tx1"/>
                </a:solidFill>
              </a:rPr>
              <a:t>your fingertips, i.e. by typing "docs"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Lots of reproducible program examples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Various new help features are available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70053FB-4E08-4BE7-AEC8-A0949E9BC386}"/>
              </a:ext>
            </a:extLst>
          </p:cNvPr>
          <p:cNvSpPr/>
          <p:nvPr/>
        </p:nvSpPr>
        <p:spPr>
          <a:xfrm>
            <a:off x="8040616" y="3356992"/>
            <a:ext cx="3600000" cy="230425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>
                <a:solidFill>
                  <a:schemeClr val="tx1"/>
                </a:solidFill>
              </a:rPr>
              <a:t>The document generation has been automated using a B4P program.  It fishes all raw contents from source code comments and supplementary text files, generates a master file (JSON) and finally produces all web document contents automatically.</a:t>
            </a:r>
          </a:p>
          <a:p>
            <a:endParaRPr lang="en-AE" sz="1400">
              <a:solidFill>
                <a:schemeClr val="tx1"/>
              </a:solidFill>
            </a:endParaRPr>
          </a:p>
          <a:p>
            <a:r>
              <a:rPr lang="en-AE" sz="1400">
                <a:solidFill>
                  <a:schemeClr val="tx1"/>
                </a:solidFill>
              </a:rPr>
              <a:t>Almost all programming examples are tested automatically with every new update and the outputs are included in the documentation.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A8EF7D4-741C-4F5D-804D-0C02630DE5ED}"/>
              </a:ext>
            </a:extLst>
          </p:cNvPr>
          <p:cNvSpPr/>
          <p:nvPr/>
        </p:nvSpPr>
        <p:spPr>
          <a:xfrm>
            <a:off x="4223792" y="1196752"/>
            <a:ext cx="3600000" cy="4320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AE" sz="1600" b="1" dirty="0">
                <a:solidFill>
                  <a:schemeClr val="tx1"/>
                </a:solidFill>
              </a:rPr>
              <a:t>Overall Clean-up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9B4A5EC-C7C1-4F54-95EF-BB78D9123AAC}"/>
              </a:ext>
            </a:extLst>
          </p:cNvPr>
          <p:cNvSpPr/>
          <p:nvPr/>
        </p:nvSpPr>
        <p:spPr>
          <a:xfrm>
            <a:off x="4223792" y="1700808"/>
            <a:ext cx="3600000" cy="15121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Thorough functional tests and stress tests have been carried out to make </a:t>
            </a:r>
            <a:r>
              <a:rPr lang="en-AE" sz="1400" dirty="0" err="1">
                <a:solidFill>
                  <a:schemeClr val="tx1"/>
                </a:solidFill>
              </a:rPr>
              <a:t>B4P</a:t>
            </a:r>
            <a:r>
              <a:rPr lang="en-AE" sz="1400" dirty="0">
                <a:solidFill>
                  <a:schemeClr val="tx1"/>
                </a:solidFill>
              </a:rPr>
              <a:t> become even more reliable.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The start-up </a:t>
            </a:r>
            <a:r>
              <a:rPr lang="en-AE" sz="1400" dirty="0" err="1">
                <a:solidFill>
                  <a:schemeClr val="tx1"/>
                </a:solidFill>
              </a:rPr>
              <a:t>behavior</a:t>
            </a:r>
            <a:r>
              <a:rPr lang="en-AE" sz="1400" dirty="0">
                <a:solidFill>
                  <a:schemeClr val="tx1"/>
                </a:solidFill>
              </a:rPr>
              <a:t> has been streamlined.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1348611-700F-49F5-861F-37CA76306F57}"/>
              </a:ext>
            </a:extLst>
          </p:cNvPr>
          <p:cNvSpPr/>
          <p:nvPr/>
        </p:nvSpPr>
        <p:spPr>
          <a:xfrm>
            <a:off x="4223792" y="3356992"/>
            <a:ext cx="3600000" cy="23042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r>
              <a:rPr lang="en-AE" sz="1400" dirty="0">
                <a:solidFill>
                  <a:schemeClr val="tx1"/>
                </a:solidFill>
              </a:rPr>
              <a:t>A small number of new functions have been added which include the following:</a:t>
            </a:r>
          </a:p>
          <a:p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Processing table cells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Advance table search and update functions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visualization of tables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AE" sz="1400" dirty="0">
                <a:solidFill>
                  <a:schemeClr val="tx1"/>
                </a:solidFill>
              </a:rPr>
              <a:t>Improved listing of tables, functions and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19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45" name="Rounded Rectangle">
            <a:extLst>
              <a:ext uri="{FF2B5EF4-FFF2-40B4-BE49-F238E27FC236}">
                <a16:creationId xmlns:a16="http://schemas.microsoft.com/office/drawing/2014/main" id="{BEEB8E30-D4D0-F540-B94A-D6FC1CEDD567}"/>
              </a:ext>
            </a:extLst>
          </p:cNvPr>
          <p:cNvSpPr/>
          <p:nvPr/>
        </p:nvSpPr>
        <p:spPr>
          <a:xfrm>
            <a:off x="1399242" y="2493000"/>
            <a:ext cx="9393516" cy="2441796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7" name="Pfeil: nach rechts 95">
            <a:extLst>
              <a:ext uri="{FF2B5EF4-FFF2-40B4-BE49-F238E27FC236}">
                <a16:creationId xmlns:a16="http://schemas.microsoft.com/office/drawing/2014/main" id="{1C36DC4A-FB4E-3142-A695-CDA94AB45765}"/>
              </a:ext>
            </a:extLst>
          </p:cNvPr>
          <p:cNvSpPr/>
          <p:nvPr/>
        </p:nvSpPr>
        <p:spPr>
          <a:xfrm rot="5400000">
            <a:off x="5702062" y="2051178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7172683" y="549040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206" name="Gerade Verbindung mit Pfeil 55">
            <a:extLst>
              <a:ext uri="{FF2B5EF4-FFF2-40B4-BE49-F238E27FC236}">
                <a16:creationId xmlns:a16="http://schemas.microsoft.com/office/drawing/2014/main" id="{7B73641C-280F-FD46-A0A8-D9CD318B116B}"/>
              </a:ext>
            </a:extLst>
          </p:cNvPr>
          <p:cNvCxnSpPr>
            <a:cxnSpLocks/>
          </p:cNvCxnSpPr>
          <p:nvPr/>
        </p:nvCxnSpPr>
        <p:spPr>
          <a:xfrm>
            <a:off x="1601728" y="2786097"/>
            <a:ext cx="8928000" cy="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223" name="Gruppieren 10">
            <a:extLst>
              <a:ext uri="{FF2B5EF4-FFF2-40B4-BE49-F238E27FC236}">
                <a16:creationId xmlns:a16="http://schemas.microsoft.com/office/drawing/2014/main" id="{071886EC-6FAA-8047-BB91-602D55279575}"/>
              </a:ext>
            </a:extLst>
          </p:cNvPr>
          <p:cNvGrpSpPr/>
          <p:nvPr/>
        </p:nvGrpSpPr>
        <p:grpSpPr>
          <a:xfrm>
            <a:off x="9377728" y="2466965"/>
            <a:ext cx="283792" cy="309627"/>
            <a:chOff x="7789696" y="1644240"/>
            <a:chExt cx="431444" cy="576000"/>
          </a:xfrm>
        </p:grpSpPr>
        <p:sp>
          <p:nvSpPr>
            <p:cNvPr id="224" name="Ellipse 9">
              <a:extLst>
                <a:ext uri="{FF2B5EF4-FFF2-40B4-BE49-F238E27FC236}">
                  <a16:creationId xmlns:a16="http://schemas.microsoft.com/office/drawing/2014/main" id="{F1F8A15B-8D43-8943-944A-CF19906B3849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225" name="Grafik 57">
              <a:extLst>
                <a:ext uri="{FF2B5EF4-FFF2-40B4-BE49-F238E27FC236}">
                  <a16:creationId xmlns:a16="http://schemas.microsoft.com/office/drawing/2014/main" id="{12D4CB9E-A6C8-4F41-98FE-59811BFC8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647242" y="5445000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6A272B07-B2EF-AA46-9086-23313C0B5B00}"/>
              </a:ext>
            </a:extLst>
          </p:cNvPr>
          <p:cNvGrpSpPr/>
          <p:nvPr/>
        </p:nvGrpSpPr>
        <p:grpSpPr>
          <a:xfrm>
            <a:off x="4994529" y="1390175"/>
            <a:ext cx="1817570" cy="381780"/>
            <a:chOff x="1224722" y="4834720"/>
            <a:chExt cx="1817570" cy="381780"/>
          </a:xfrm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23F49CC-AF12-0241-8A63-455E05CA2757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87" name="Rectangle">
                <a:extLst>
                  <a:ext uri="{FF2B5EF4-FFF2-40B4-BE49-F238E27FC236}">
                    <a16:creationId xmlns:a16="http://schemas.microsoft.com/office/drawing/2014/main" id="{9EA05550-4335-7343-B8BE-57DAA3791DE9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8" name="Rectangle">
                <a:extLst>
                  <a:ext uri="{FF2B5EF4-FFF2-40B4-BE49-F238E27FC236}">
                    <a16:creationId xmlns:a16="http://schemas.microsoft.com/office/drawing/2014/main" id="{5B972730-E6E9-2B45-B261-F6245A814189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9" name="Rectangle">
                <a:extLst>
                  <a:ext uri="{FF2B5EF4-FFF2-40B4-BE49-F238E27FC236}">
                    <a16:creationId xmlns:a16="http://schemas.microsoft.com/office/drawing/2014/main" id="{80E318F2-6CBC-4142-A2DA-9BE0EF84F81A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35DE7D94-D6CB-414D-9C9F-0961D6C356E3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85" name="Cylinder">
                <a:extLst>
                  <a:ext uri="{FF2B5EF4-FFF2-40B4-BE49-F238E27FC236}">
                    <a16:creationId xmlns:a16="http://schemas.microsoft.com/office/drawing/2014/main" id="{7BE3315F-9213-DC48-8FF2-84D3E8A8579E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6" name="Cylinder">
                <a:extLst>
                  <a:ext uri="{FF2B5EF4-FFF2-40B4-BE49-F238E27FC236}">
                    <a16:creationId xmlns:a16="http://schemas.microsoft.com/office/drawing/2014/main" id="{4C07361E-ECD7-704D-9231-9FFC9B28B258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5" name="Gruppieren 12">
              <a:extLst>
                <a:ext uri="{FF2B5EF4-FFF2-40B4-BE49-F238E27FC236}">
                  <a16:creationId xmlns:a16="http://schemas.microsoft.com/office/drawing/2014/main" id="{158787D4-34EC-4A41-891C-44C62327A100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83" name="World">
                <a:extLst>
                  <a:ext uri="{FF2B5EF4-FFF2-40B4-BE49-F238E27FC236}">
                    <a16:creationId xmlns:a16="http://schemas.microsoft.com/office/drawing/2014/main" id="{1CD67CEC-9C76-714B-84C3-69D668E1C247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4" name="World">
                <a:extLst>
                  <a:ext uri="{FF2B5EF4-FFF2-40B4-BE49-F238E27FC236}">
                    <a16:creationId xmlns:a16="http://schemas.microsoft.com/office/drawing/2014/main" id="{2FB19D57-ECC6-3642-9B5D-D4C3C1AF2091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D92998DD-BEFF-C34D-85AD-4E74BA1B6593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57" name="Gruppieren 98">
                <a:extLst>
                  <a:ext uri="{FF2B5EF4-FFF2-40B4-BE49-F238E27FC236}">
                    <a16:creationId xmlns:a16="http://schemas.microsoft.com/office/drawing/2014/main" id="{E4729EA5-A839-0143-868E-744E2A3E7C21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71" name="Rechteck: abgerundete Ecken 99">
                  <a:extLst>
                    <a:ext uri="{FF2B5EF4-FFF2-40B4-BE49-F238E27FC236}">
                      <a16:creationId xmlns:a16="http://schemas.microsoft.com/office/drawing/2014/main" id="{67BA93D9-7F3C-6C4A-8F50-7F1F82630E0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72" name="Gerader Verbinder 100">
                  <a:extLst>
                    <a:ext uri="{FF2B5EF4-FFF2-40B4-BE49-F238E27FC236}">
                      <a16:creationId xmlns:a16="http://schemas.microsoft.com/office/drawing/2014/main" id="{8299CC8E-1B8E-5F48-846A-65C795521B4C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rader Verbinder 101">
                  <a:extLst>
                    <a:ext uri="{FF2B5EF4-FFF2-40B4-BE49-F238E27FC236}">
                      <a16:creationId xmlns:a16="http://schemas.microsoft.com/office/drawing/2014/main" id="{CA5F1D67-1AD3-8644-84A1-8990B819079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rader Verbinder 102">
                  <a:extLst>
                    <a:ext uri="{FF2B5EF4-FFF2-40B4-BE49-F238E27FC236}">
                      <a16:creationId xmlns:a16="http://schemas.microsoft.com/office/drawing/2014/main" id="{255D4235-6803-704B-BE01-463C21DD2474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rader Verbinder 103">
                  <a:extLst>
                    <a:ext uri="{FF2B5EF4-FFF2-40B4-BE49-F238E27FC236}">
                      <a16:creationId xmlns:a16="http://schemas.microsoft.com/office/drawing/2014/main" id="{6A7EBE7E-9FCB-274B-BBE2-49B27B275E3A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Gerader Verbinder 104">
                  <a:extLst>
                    <a:ext uri="{FF2B5EF4-FFF2-40B4-BE49-F238E27FC236}">
                      <a16:creationId xmlns:a16="http://schemas.microsoft.com/office/drawing/2014/main" id="{93DD909D-EFB9-3C45-ACE2-62FE9965EC1C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Gerader Verbinder 105">
                  <a:extLst>
                    <a:ext uri="{FF2B5EF4-FFF2-40B4-BE49-F238E27FC236}">
                      <a16:creationId xmlns:a16="http://schemas.microsoft.com/office/drawing/2014/main" id="{CCCCDC87-BFD0-BC4D-B294-09B1FC2FCB96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Gerader Verbinder 106">
                  <a:extLst>
                    <a:ext uri="{FF2B5EF4-FFF2-40B4-BE49-F238E27FC236}">
                      <a16:creationId xmlns:a16="http://schemas.microsoft.com/office/drawing/2014/main" id="{CE5A89FB-CE9F-134D-8CAA-3A4FEB70BB58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" name="Gerader Verbinder 107">
                  <a:extLst>
                    <a:ext uri="{FF2B5EF4-FFF2-40B4-BE49-F238E27FC236}">
                      <a16:creationId xmlns:a16="http://schemas.microsoft.com/office/drawing/2014/main" id="{EE14B113-508D-A541-9B5D-A662B061AB50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Gerader Verbinder 108">
                  <a:extLst>
                    <a:ext uri="{FF2B5EF4-FFF2-40B4-BE49-F238E27FC236}">
                      <a16:creationId xmlns:a16="http://schemas.microsoft.com/office/drawing/2014/main" id="{28B046F3-1EF5-D44B-AEC9-A6AB910F34BC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Gerader Verbinder 109">
                  <a:extLst>
                    <a:ext uri="{FF2B5EF4-FFF2-40B4-BE49-F238E27FC236}">
                      <a16:creationId xmlns:a16="http://schemas.microsoft.com/office/drawing/2014/main" id="{3F43BD8A-FF1B-D247-A64D-E2EE34F140CA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2" name="Trapezoid 281">
                  <a:extLst>
                    <a:ext uri="{FF2B5EF4-FFF2-40B4-BE49-F238E27FC236}">
                      <a16:creationId xmlns:a16="http://schemas.microsoft.com/office/drawing/2014/main" id="{BD6AA74D-3E73-2940-80E7-DF383A0A2722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58" name="Gruppieren 98">
                <a:extLst>
                  <a:ext uri="{FF2B5EF4-FFF2-40B4-BE49-F238E27FC236}">
                    <a16:creationId xmlns:a16="http://schemas.microsoft.com/office/drawing/2014/main" id="{0E09EC5D-2B0D-3D40-9A8E-177241B7CF60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59" name="Rechteck: abgerundete Ecken 99">
                  <a:extLst>
                    <a:ext uri="{FF2B5EF4-FFF2-40B4-BE49-F238E27FC236}">
                      <a16:creationId xmlns:a16="http://schemas.microsoft.com/office/drawing/2014/main" id="{72F5B951-7A11-F541-B0E9-5B56B1EFA417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60" name="Gerader Verbinder 100">
                  <a:extLst>
                    <a:ext uri="{FF2B5EF4-FFF2-40B4-BE49-F238E27FC236}">
                      <a16:creationId xmlns:a16="http://schemas.microsoft.com/office/drawing/2014/main" id="{1CBD3C89-A1E0-EC45-BA25-6FADA5DB50B6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Gerader Verbinder 101">
                  <a:extLst>
                    <a:ext uri="{FF2B5EF4-FFF2-40B4-BE49-F238E27FC236}">
                      <a16:creationId xmlns:a16="http://schemas.microsoft.com/office/drawing/2014/main" id="{D9EBFAE6-97D1-414A-9A89-E87A38F1149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Gerader Verbinder 102">
                  <a:extLst>
                    <a:ext uri="{FF2B5EF4-FFF2-40B4-BE49-F238E27FC236}">
                      <a16:creationId xmlns:a16="http://schemas.microsoft.com/office/drawing/2014/main" id="{4BC3FE7D-316A-584E-A3B4-CDEECE073D43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Gerader Verbinder 103">
                  <a:extLst>
                    <a:ext uri="{FF2B5EF4-FFF2-40B4-BE49-F238E27FC236}">
                      <a16:creationId xmlns:a16="http://schemas.microsoft.com/office/drawing/2014/main" id="{D764D423-4B5B-544D-8E4C-61E22FCF7419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Gerader Verbinder 104">
                  <a:extLst>
                    <a:ext uri="{FF2B5EF4-FFF2-40B4-BE49-F238E27FC236}">
                      <a16:creationId xmlns:a16="http://schemas.microsoft.com/office/drawing/2014/main" id="{7FDA7D68-424C-FB4B-ACA1-F2CCADC9BB9F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Gerader Verbinder 105">
                  <a:extLst>
                    <a:ext uri="{FF2B5EF4-FFF2-40B4-BE49-F238E27FC236}">
                      <a16:creationId xmlns:a16="http://schemas.microsoft.com/office/drawing/2014/main" id="{04B434EB-6E1C-C24A-B16D-67544E66162A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Gerader Verbinder 106">
                  <a:extLst>
                    <a:ext uri="{FF2B5EF4-FFF2-40B4-BE49-F238E27FC236}">
                      <a16:creationId xmlns:a16="http://schemas.microsoft.com/office/drawing/2014/main" id="{AB339D1E-3C14-FC40-97C2-3BCDE830555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Gerader Verbinder 107">
                  <a:extLst>
                    <a:ext uri="{FF2B5EF4-FFF2-40B4-BE49-F238E27FC236}">
                      <a16:creationId xmlns:a16="http://schemas.microsoft.com/office/drawing/2014/main" id="{0FEBF8D0-1CE1-0049-BA37-B718E865AEF1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rader Verbinder 108">
                  <a:extLst>
                    <a:ext uri="{FF2B5EF4-FFF2-40B4-BE49-F238E27FC236}">
                      <a16:creationId xmlns:a16="http://schemas.microsoft.com/office/drawing/2014/main" id="{929CA0BD-9A41-FF46-9822-D1470922682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rader Verbinder 109">
                  <a:extLst>
                    <a:ext uri="{FF2B5EF4-FFF2-40B4-BE49-F238E27FC236}">
                      <a16:creationId xmlns:a16="http://schemas.microsoft.com/office/drawing/2014/main" id="{14CFE970-CF07-3546-9CFD-6006D878A924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0" name="Trapezoid 269">
                  <a:extLst>
                    <a:ext uri="{FF2B5EF4-FFF2-40B4-BE49-F238E27FC236}">
                      <a16:creationId xmlns:a16="http://schemas.microsoft.com/office/drawing/2014/main" id="{FA27FC88-DC01-2A46-BB74-FB1F8B6E8661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409690" y="1372854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1" name="Pfeil: nach rechts 95">
            <a:extLst>
              <a:ext uri="{FF2B5EF4-FFF2-40B4-BE49-F238E27FC236}">
                <a16:creationId xmlns:a16="http://schemas.microsoft.com/office/drawing/2014/main" id="{65727A52-C856-6649-B49B-7CEB63B60EB8}"/>
              </a:ext>
            </a:extLst>
          </p:cNvPr>
          <p:cNvSpPr/>
          <p:nvPr/>
        </p:nvSpPr>
        <p:spPr>
          <a:xfrm rot="5400000">
            <a:off x="5689462" y="4712106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704000" y="2421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264C8"/>
                </a:solidFill>
              </a:rPr>
              <a:t>B4P</a:t>
            </a:r>
            <a:endParaRPr lang="en-US" dirty="0">
              <a:solidFill>
                <a:srgbClr val="3264C8"/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</p:spTree>
    <p:extLst>
      <p:ext uri="{BB962C8B-B14F-4D97-AF65-F5344CB8AC3E}">
        <p14:creationId xmlns:p14="http://schemas.microsoft.com/office/powerpoint/2010/main" val="5804017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documentation generation for website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endParaRPr lang="de-CH" dirty="0"/>
          </a:p>
        </p:txBody>
      </p:sp>
      <p:sp>
        <p:nvSpPr>
          <p:cNvPr id="218" name="Rechteck 217">
            <a:extLst>
              <a:ext uri="{FF2B5EF4-FFF2-40B4-BE49-F238E27FC236}">
                <a16:creationId xmlns:a16="http://schemas.microsoft.com/office/drawing/2014/main" id="{837F43D9-7491-47B8-B255-25C9435D4191}"/>
              </a:ext>
            </a:extLst>
          </p:cNvPr>
          <p:cNvSpPr/>
          <p:nvPr/>
        </p:nvSpPr>
        <p:spPr>
          <a:xfrm>
            <a:off x="48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Inputs:  Source Text (inside C program)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9" name="Textfeld 218">
            <a:extLst>
              <a:ext uri="{FF2B5EF4-FFF2-40B4-BE49-F238E27FC236}">
                <a16:creationId xmlns:a16="http://schemas.microsoft.com/office/drawing/2014/main" id="{69628487-431C-4597-9921-1DF7CE8B36D3}"/>
              </a:ext>
            </a:extLst>
          </p:cNvPr>
          <p:cNvSpPr txBox="1"/>
          <p:nvPr/>
        </p:nvSpPr>
        <p:spPr>
          <a:xfrm>
            <a:off x="480000" y="1269000"/>
            <a:ext cx="4968000" cy="525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	sqrt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 ___________________________________________________________________________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B4PDOCU.START</a:t>
            </a: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8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sqrt - Square Root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Names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"sqrt",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Keywords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Documentation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"Function Description",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Calculates the square root of a value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 as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	"function",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 count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Restrictions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	"Indirect parameter passing is disabled",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"1",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"Value",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"input",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"Value to use for logarithmic calculation"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 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value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[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"Result",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	"numeral",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"</a:t>
            </a:r>
            <a:r>
              <a:rPr lang="en-US" sz="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	"Calculated square root value"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],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"Negative square root",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Examples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"::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sqrt( 4 )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 sqrt( 2 ) );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+++,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	"automatic",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"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8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also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": "Power Functions"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B4PDOCU.STOP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endParaRPr lang="en-US" sz="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function__sqrt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 bias,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Token_List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p,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Token_Entry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ret_val</a:t>
            </a: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return;</a:t>
            </a:r>
          </a:p>
          <a:p>
            <a:pPr>
              <a:lnSpc>
                <a:spcPct val="90000"/>
              </a:lnSpc>
              <a:tabLst>
                <a:tab pos="358775" algn="l"/>
                <a:tab pos="715963" algn="l"/>
                <a:tab pos="1074738" algn="l"/>
                <a:tab pos="1433513" algn="l"/>
                <a:tab pos="1790700" algn="l"/>
                <a:tab pos="2149475" algn="l"/>
                <a:tab pos="2508250" algn="l"/>
                <a:tab pos="2865438" algn="l"/>
                <a:tab pos="3233738" algn="l"/>
                <a:tab pos="3590925" algn="l"/>
                <a:tab pos="3949700" algn="l"/>
                <a:tab pos="4308475" algn="l"/>
                <a:tab pos="4665663" algn="l"/>
                <a:tab pos="5024438" algn="l"/>
              </a:tabLst>
            </a:pPr>
            <a:r>
              <a:rPr lang="en-US" sz="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21" name="Grafik 220">
            <a:extLst>
              <a:ext uri="{FF2B5EF4-FFF2-40B4-BE49-F238E27FC236}">
                <a16:creationId xmlns:a16="http://schemas.microsoft.com/office/drawing/2014/main" id="{445F002F-E3F6-49B0-AFBF-92E167A90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000" y="1269000"/>
            <a:ext cx="6541406" cy="52560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22" name="Rechteck 221">
            <a:extLst>
              <a:ext uri="{FF2B5EF4-FFF2-40B4-BE49-F238E27FC236}">
                <a16:creationId xmlns:a16="http://schemas.microsoft.com/office/drawing/2014/main" id="{D5622ED5-352B-4B61-B528-B43397FC3997}"/>
              </a:ext>
            </a:extLst>
          </p:cNvPr>
          <p:cNvSpPr/>
          <p:nvPr/>
        </p:nvSpPr>
        <p:spPr>
          <a:xfrm>
            <a:off x="5520000" y="981000"/>
            <a:ext cx="374441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600" b="1" dirty="0">
                <a:solidFill>
                  <a:schemeClr val="tx1"/>
                </a:solidFill>
              </a:rPr>
              <a:t>Output: Web contents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4" name="Rechteck 223">
            <a:extLst>
              <a:ext uri="{FF2B5EF4-FFF2-40B4-BE49-F238E27FC236}">
                <a16:creationId xmlns:a16="http://schemas.microsoft.com/office/drawing/2014/main" id="{1C4A533F-971C-44CD-8A78-4E7DF0B6556B}"/>
              </a:ext>
            </a:extLst>
          </p:cNvPr>
          <p:cNvSpPr/>
          <p:nvPr/>
        </p:nvSpPr>
        <p:spPr>
          <a:xfrm>
            <a:off x="9696000" y="1701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Consistent structure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5" name="Rechteck 224">
            <a:extLst>
              <a:ext uri="{FF2B5EF4-FFF2-40B4-BE49-F238E27FC236}">
                <a16:creationId xmlns:a16="http://schemas.microsoft.com/office/drawing/2014/main" id="{1A93748E-CD5F-4691-9125-F5EF9C074BAE}"/>
              </a:ext>
            </a:extLst>
          </p:cNvPr>
          <p:cNvSpPr/>
          <p:nvPr/>
        </p:nvSpPr>
        <p:spPr>
          <a:xfrm>
            <a:off x="9696000" y="2493000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Clean tables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6" name="Rechteck 225">
            <a:extLst>
              <a:ext uri="{FF2B5EF4-FFF2-40B4-BE49-F238E27FC236}">
                <a16:creationId xmlns:a16="http://schemas.microsoft.com/office/drawing/2014/main" id="{D47FBD9D-0F96-4591-9445-CC430F2095E8}"/>
              </a:ext>
            </a:extLst>
          </p:cNvPr>
          <p:cNvSpPr/>
          <p:nvPr/>
        </p:nvSpPr>
        <p:spPr>
          <a:xfrm>
            <a:off x="9696000" y="5300944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Program examples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executed automatically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27" name="Rechteck 226">
            <a:extLst>
              <a:ext uri="{FF2B5EF4-FFF2-40B4-BE49-F238E27FC236}">
                <a16:creationId xmlns:a16="http://schemas.microsoft.com/office/drawing/2014/main" id="{33C3C735-F040-4DD2-BF78-5DE33224B5BE}"/>
              </a:ext>
            </a:extLst>
          </p:cNvPr>
          <p:cNvSpPr/>
          <p:nvPr/>
        </p:nvSpPr>
        <p:spPr>
          <a:xfrm>
            <a:off x="9696000" y="5949056"/>
            <a:ext cx="2232000" cy="5040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400" b="1" dirty="0">
                <a:solidFill>
                  <a:schemeClr val="tx1"/>
                </a:solidFill>
              </a:rPr>
              <a:t>Smart cross-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referencing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id="{F4720E27-AF75-4805-83D9-00CBF4E655ED}"/>
              </a:ext>
            </a:extLst>
          </p:cNvPr>
          <p:cNvGrpSpPr/>
          <p:nvPr/>
        </p:nvGrpSpPr>
        <p:grpSpPr>
          <a:xfrm>
            <a:off x="4512000" y="4797000"/>
            <a:ext cx="1974449" cy="1202399"/>
            <a:chOff x="4625551" y="2005520"/>
            <a:chExt cx="1974449" cy="1202399"/>
          </a:xfrm>
        </p:grpSpPr>
        <p:grpSp>
          <p:nvGrpSpPr>
            <p:cNvPr id="13" name="Gruppieren 8">
              <a:extLst>
                <a:ext uri="{FF2B5EF4-FFF2-40B4-BE49-F238E27FC236}">
                  <a16:creationId xmlns:a16="http://schemas.microsoft.com/office/drawing/2014/main" id="{DF24425D-6194-4EA5-8B50-CAFCD4C57F7C}"/>
                </a:ext>
              </a:extLst>
            </p:cNvPr>
            <p:cNvGrpSpPr/>
            <p:nvPr/>
          </p:nvGrpSpPr>
          <p:grpSpPr>
            <a:xfrm>
              <a:off x="4887761" y="2005520"/>
              <a:ext cx="1440000" cy="909745"/>
              <a:chOff x="4944000" y="2447255"/>
              <a:chExt cx="1440000" cy="909745"/>
            </a:xfrm>
          </p:grpSpPr>
          <p:sp>
            <p:nvSpPr>
              <p:cNvPr id="20" name="B4P">
                <a:extLst>
                  <a:ext uri="{FF2B5EF4-FFF2-40B4-BE49-F238E27FC236}">
                    <a16:creationId xmlns:a16="http://schemas.microsoft.com/office/drawing/2014/main" id="{FF278F6D-4CE5-479A-A00E-E50801BFF919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4P</a:t>
                </a:r>
              </a:p>
            </p:txBody>
          </p:sp>
          <p:sp>
            <p:nvSpPr>
              <p:cNvPr id="21" name="Triangle">
                <a:extLst>
                  <a:ext uri="{FF2B5EF4-FFF2-40B4-BE49-F238E27FC236}">
                    <a16:creationId xmlns:a16="http://schemas.microsoft.com/office/drawing/2014/main" id="{615E69CE-0D94-415E-B475-E2B79BDAF6EA}"/>
                  </a:ext>
                </a:extLst>
              </p:cNvPr>
              <p:cNvSpPr/>
              <p:nvPr/>
            </p:nvSpPr>
            <p:spPr>
              <a:xfrm rot="5400000">
                <a:off x="5447936" y="2709000"/>
                <a:ext cx="432000" cy="86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uppieren 20">
              <a:extLst>
                <a:ext uri="{FF2B5EF4-FFF2-40B4-BE49-F238E27FC236}">
                  <a16:creationId xmlns:a16="http://schemas.microsoft.com/office/drawing/2014/main" id="{29CE99E2-4F7F-4243-8E33-246894A5477C}"/>
                </a:ext>
              </a:extLst>
            </p:cNvPr>
            <p:cNvGrpSpPr/>
            <p:nvPr/>
          </p:nvGrpSpPr>
          <p:grpSpPr>
            <a:xfrm>
              <a:off x="4937476" y="2039918"/>
              <a:ext cx="1352239" cy="1168001"/>
              <a:chOff x="4944000" y="2349000"/>
              <a:chExt cx="1440000" cy="1152000"/>
            </a:xfrm>
          </p:grpSpPr>
          <p:sp>
            <p:nvSpPr>
              <p:cNvPr id="17" name="Rechteck: abgerundete Ecken 14">
                <a:extLst>
                  <a:ext uri="{FF2B5EF4-FFF2-40B4-BE49-F238E27FC236}">
                    <a16:creationId xmlns:a16="http://schemas.microsoft.com/office/drawing/2014/main" id="{86675CE9-655C-4719-A9B4-D5F9F0D78CE0}"/>
                  </a:ext>
                </a:extLst>
              </p:cNvPr>
              <p:cNvSpPr/>
              <p:nvPr/>
            </p:nvSpPr>
            <p:spPr>
              <a:xfrm>
                <a:off x="4944224" y="2349000"/>
                <a:ext cx="1439712" cy="1152000"/>
              </a:xfrm>
              <a:prstGeom prst="roundRect">
                <a:avLst>
                  <a:gd name="adj" fmla="val 11065"/>
                </a:avLst>
              </a:prstGeom>
              <a:gradFill flip="none" rotWithShape="1">
                <a:gsLst>
                  <a:gs pos="0">
                    <a:srgbClr val="1E3C78"/>
                  </a:gs>
                  <a:gs pos="100000">
                    <a:srgbClr val="3264C8"/>
                  </a:gs>
                </a:gsLst>
                <a:lin ang="5400000" scaled="1"/>
                <a:tileRect/>
              </a:gradFill>
              <a:ln w="12700">
                <a:miter lim="400000"/>
              </a:ln>
              <a:effectLst/>
            </p:spPr>
            <p:txBody>
              <a:bodyPr lIns="36000" tIns="36000" rIns="36000" bIns="3600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B4P">
                <a:extLst>
                  <a:ext uri="{FF2B5EF4-FFF2-40B4-BE49-F238E27FC236}">
                    <a16:creationId xmlns:a16="http://schemas.microsoft.com/office/drawing/2014/main" id="{DCD720AF-31F8-4164-B94F-EDF617E82D3B}"/>
                  </a:ext>
                </a:extLst>
              </p:cNvPr>
              <p:cNvSpPr txBox="1"/>
              <p:nvPr/>
            </p:nvSpPr>
            <p:spPr>
              <a:xfrm>
                <a:off x="4944000" y="2447255"/>
                <a:ext cx="1440000" cy="432000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rIns="45719" anchor="ctr" anchorCtr="0">
                <a:noAutofit/>
              </a:bodyPr>
              <a:lstStyle>
                <a:lvl1pPr algn="ctr">
                  <a:defRPr sz="42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sz="3600" noProof="1"/>
                  <a:t>B4P</a:t>
                </a:r>
              </a:p>
            </p:txBody>
          </p:sp>
          <p:sp>
            <p:nvSpPr>
              <p:cNvPr id="19" name="Triangle">
                <a:extLst>
                  <a:ext uri="{FF2B5EF4-FFF2-40B4-BE49-F238E27FC236}">
                    <a16:creationId xmlns:a16="http://schemas.microsoft.com/office/drawing/2014/main" id="{C1DBC407-97A6-4E46-802C-52D4CAB58018}"/>
                  </a:ext>
                </a:extLst>
              </p:cNvPr>
              <p:cNvSpPr/>
              <p:nvPr/>
            </p:nvSpPr>
            <p:spPr>
              <a:xfrm rot="5400000">
                <a:off x="5447999" y="2886706"/>
                <a:ext cx="432000" cy="572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noFill/>
              </a:ln>
            </p:spPr>
            <p:txBody>
              <a:bodyPr lIns="36000" tIns="36000" rIns="36000" bIns="36000" anchor="ctr"/>
              <a:lstStyle/>
              <a:p>
                <a:endParaRPr lang="en-US" dirty="0"/>
              </a:p>
            </p:txBody>
          </p:sp>
        </p:grpSp>
        <p:sp>
          <p:nvSpPr>
            <p:cNvPr id="15" name="Right Arrow 26">
              <a:extLst>
                <a:ext uri="{FF2B5EF4-FFF2-40B4-BE49-F238E27FC236}">
                  <a16:creationId xmlns:a16="http://schemas.microsoft.com/office/drawing/2014/main" id="{63B855B5-F095-46D8-BDD4-D5D8E624F067}"/>
                </a:ext>
              </a:extLst>
            </p:cNvPr>
            <p:cNvSpPr/>
            <p:nvPr/>
          </p:nvSpPr>
          <p:spPr>
            <a:xfrm>
              <a:off x="4625551" y="2537140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ight Arrow 27">
              <a:extLst>
                <a:ext uri="{FF2B5EF4-FFF2-40B4-BE49-F238E27FC236}">
                  <a16:creationId xmlns:a16="http://schemas.microsoft.com/office/drawing/2014/main" id="{08C4295F-3B0D-4E4A-A631-0DAC168DD82A}"/>
                </a:ext>
              </a:extLst>
            </p:cNvPr>
            <p:cNvSpPr/>
            <p:nvPr/>
          </p:nvSpPr>
          <p:spPr>
            <a:xfrm>
              <a:off x="6242279" y="2520363"/>
              <a:ext cx="357721" cy="377010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75897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3">
            <a:extLst>
              <a:ext uri="{FF2B5EF4-FFF2-40B4-BE49-F238E27FC236}">
                <a16:creationId xmlns:a16="http://schemas.microsoft.com/office/drawing/2014/main" id="{7A850FC8-06DB-4F03-9B4F-06C080E26142}"/>
              </a:ext>
            </a:extLst>
          </p:cNvPr>
          <p:cNvSpPr/>
          <p:nvPr/>
        </p:nvSpPr>
        <p:spPr>
          <a:xfrm>
            <a:off x="5592000" y="981000"/>
            <a:ext cx="1872000" cy="5832000"/>
          </a:xfrm>
          <a:prstGeom prst="roundRect">
            <a:avLst>
              <a:gd name="adj" fmla="val 4847"/>
            </a:avLst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 	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3CD46D-F37E-4BFA-948D-3177BE247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76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Use Case</a:t>
            </a:r>
            <a:br>
              <a:rPr lang="en-US" dirty="0"/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Automatic Document Generation for </a:t>
            </a:r>
            <a:r>
              <a:rPr lang="en-US" i="1" dirty="0">
                <a:solidFill>
                  <a:srgbClr val="3264C8"/>
                </a:solidFill>
              </a:rPr>
              <a:t>www.b4p.app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using B4P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7" name="Rechteck 116">
            <a:extLst>
              <a:ext uri="{FF2B5EF4-FFF2-40B4-BE49-F238E27FC236}">
                <a16:creationId xmlns:a16="http://schemas.microsoft.com/office/drawing/2014/main" id="{8CD0FB39-EE15-4125-82C4-7D149AC244C0}"/>
              </a:ext>
            </a:extLst>
          </p:cNvPr>
          <p:cNvSpPr/>
          <p:nvPr/>
        </p:nvSpPr>
        <p:spPr>
          <a:xfrm>
            <a:off x="3071664" y="177300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8" name="Rechteck 117">
            <a:extLst>
              <a:ext uri="{FF2B5EF4-FFF2-40B4-BE49-F238E27FC236}">
                <a16:creationId xmlns:a16="http://schemas.microsoft.com/office/drawing/2014/main" id="{9039E380-C847-47B0-A9A2-E7FD183CD395}"/>
              </a:ext>
            </a:extLst>
          </p:cNvPr>
          <p:cNvSpPr/>
          <p:nvPr/>
        </p:nvSpPr>
        <p:spPr>
          <a:xfrm>
            <a:off x="2999656" y="184500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8C8AB521-6C61-4C25-97F1-36EC41AC6669}"/>
              </a:ext>
            </a:extLst>
          </p:cNvPr>
          <p:cNvSpPr/>
          <p:nvPr/>
        </p:nvSpPr>
        <p:spPr>
          <a:xfrm>
            <a:off x="2927648" y="1917016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0" name="Rechteck 119">
            <a:extLst>
              <a:ext uri="{FF2B5EF4-FFF2-40B4-BE49-F238E27FC236}">
                <a16:creationId xmlns:a16="http://schemas.microsoft.com/office/drawing/2014/main" id="{912CCF8E-2945-4CED-8353-2F7A173B8AD9}"/>
              </a:ext>
            </a:extLst>
          </p:cNvPr>
          <p:cNvSpPr/>
          <p:nvPr/>
        </p:nvSpPr>
        <p:spPr>
          <a:xfrm>
            <a:off x="2855640" y="198902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 Source Code</a:t>
            </a:r>
          </a:p>
          <a:p>
            <a:r>
              <a:rPr lang="en-US" sz="1100" dirty="0">
                <a:solidFill>
                  <a:schemeClr val="tx1"/>
                </a:solidFill>
              </a:rPr>
              <a:t>/* 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 */</a:t>
            </a:r>
          </a:p>
        </p:txBody>
      </p:sp>
      <p:sp>
        <p:nvSpPr>
          <p:cNvPr id="121" name="Rechteck 120">
            <a:extLst>
              <a:ext uri="{FF2B5EF4-FFF2-40B4-BE49-F238E27FC236}">
                <a16:creationId xmlns:a16="http://schemas.microsoft.com/office/drawing/2014/main" id="{AB8FAAE0-A384-450B-8F97-F08F817ED203}"/>
              </a:ext>
            </a:extLst>
          </p:cNvPr>
          <p:cNvSpPr/>
          <p:nvPr/>
        </p:nvSpPr>
        <p:spPr>
          <a:xfrm>
            <a:off x="3071664" y="2709104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2" name="Rechteck 121">
            <a:extLst>
              <a:ext uri="{FF2B5EF4-FFF2-40B4-BE49-F238E27FC236}">
                <a16:creationId xmlns:a16="http://schemas.microsoft.com/office/drawing/2014/main" id="{7753D836-F33B-43DC-BA0C-CC53DA506E51}"/>
              </a:ext>
            </a:extLst>
          </p:cNvPr>
          <p:cNvSpPr/>
          <p:nvPr/>
        </p:nvSpPr>
        <p:spPr>
          <a:xfrm>
            <a:off x="2999656" y="2781112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4" name="Rechteck 123">
            <a:extLst>
              <a:ext uri="{FF2B5EF4-FFF2-40B4-BE49-F238E27FC236}">
                <a16:creationId xmlns:a16="http://schemas.microsoft.com/office/drawing/2014/main" id="{1812E68D-6B08-4C91-9411-4137F0036155}"/>
              </a:ext>
            </a:extLst>
          </p:cNvPr>
          <p:cNvSpPr/>
          <p:nvPr/>
        </p:nvSpPr>
        <p:spPr>
          <a:xfrm>
            <a:off x="2927648" y="2853120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C / C++</a:t>
            </a:r>
          </a:p>
        </p:txBody>
      </p:sp>
      <p:sp>
        <p:nvSpPr>
          <p:cNvPr id="125" name="Rechteck 124">
            <a:extLst>
              <a:ext uri="{FF2B5EF4-FFF2-40B4-BE49-F238E27FC236}">
                <a16:creationId xmlns:a16="http://schemas.microsoft.com/office/drawing/2014/main" id="{C4FE89C3-16C8-40C9-8578-B84EE054C6C7}"/>
              </a:ext>
            </a:extLst>
          </p:cNvPr>
          <p:cNvSpPr/>
          <p:nvPr/>
        </p:nvSpPr>
        <p:spPr>
          <a:xfrm>
            <a:off x="2855640" y="2925128"/>
            <a:ext cx="1584176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tx1"/>
                </a:solidFill>
              </a:rPr>
              <a:t>Text Files</a:t>
            </a:r>
          </a:p>
          <a:p>
            <a:r>
              <a:rPr lang="en-US" sz="1100" dirty="0">
                <a:solidFill>
                  <a:schemeClr val="tx1"/>
                </a:solidFill>
              </a:rPr>
              <a:t>... Raw </a:t>
            </a:r>
            <a:r>
              <a:rPr lang="en-US" sz="1100" dirty="0" err="1">
                <a:solidFill>
                  <a:schemeClr val="tx1"/>
                </a:solidFill>
              </a:rPr>
              <a:t>Docu</a:t>
            </a:r>
            <a:r>
              <a:rPr lang="en-US" sz="1100" dirty="0">
                <a:solidFill>
                  <a:schemeClr val="tx1"/>
                </a:solidFill>
              </a:rPr>
              <a:t> inputs</a:t>
            </a:r>
          </a:p>
        </p:txBody>
      </p:sp>
      <p:sp>
        <p:nvSpPr>
          <p:cNvPr id="126" name="Flussdiagramm: Dokument 125">
            <a:extLst>
              <a:ext uri="{FF2B5EF4-FFF2-40B4-BE49-F238E27FC236}">
                <a16:creationId xmlns:a16="http://schemas.microsoft.com/office/drawing/2014/main" id="{EB7CDA4E-95EC-44C8-A152-0F4199235440}"/>
              </a:ext>
            </a:extLst>
          </p:cNvPr>
          <p:cNvSpPr/>
          <p:nvPr/>
        </p:nvSpPr>
        <p:spPr>
          <a:xfrm>
            <a:off x="2855640" y="1125024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Catalogue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of Books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8" name="Rechteck 127">
            <a:extLst>
              <a:ext uri="{FF2B5EF4-FFF2-40B4-BE49-F238E27FC236}">
                <a16:creationId xmlns:a16="http://schemas.microsoft.com/office/drawing/2014/main" id="{600328EA-5EF8-4C1F-8137-8A0CF34C5ACB}"/>
              </a:ext>
            </a:extLst>
          </p:cNvPr>
          <p:cNvSpPr/>
          <p:nvPr/>
        </p:nvSpPr>
        <p:spPr>
          <a:xfrm>
            <a:off x="5735520" y="112488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Preparation</a:t>
            </a:r>
          </a:p>
        </p:txBody>
      </p:sp>
      <p:sp>
        <p:nvSpPr>
          <p:cNvPr id="137" name="Rechteck 136">
            <a:extLst>
              <a:ext uri="{FF2B5EF4-FFF2-40B4-BE49-F238E27FC236}">
                <a16:creationId xmlns:a16="http://schemas.microsoft.com/office/drawing/2014/main" id="{4E2836C6-7E4F-49C8-8348-8129DE31DFF4}"/>
              </a:ext>
            </a:extLst>
          </p:cNvPr>
          <p:cNvSpPr/>
          <p:nvPr/>
        </p:nvSpPr>
        <p:spPr>
          <a:xfrm>
            <a:off x="7896200" y="1053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Preparation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Load catalogue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 selects the book to 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8" name="Rechteck 137">
            <a:extLst>
              <a:ext uri="{FF2B5EF4-FFF2-40B4-BE49-F238E27FC236}">
                <a16:creationId xmlns:a16="http://schemas.microsoft.com/office/drawing/2014/main" id="{8AD8812E-4060-4908-8374-614FBDF53639}"/>
              </a:ext>
            </a:extLst>
          </p:cNvPr>
          <p:cNvSpPr/>
          <p:nvPr/>
        </p:nvSpPr>
        <p:spPr>
          <a:xfrm>
            <a:off x="479376" y="909000"/>
            <a:ext cx="21600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Catalog of Books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Short Excel File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all manuals to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Specifies location of source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for the different manuals</a:t>
            </a:r>
          </a:p>
        </p:txBody>
      </p:sp>
      <p:cxnSp>
        <p:nvCxnSpPr>
          <p:cNvPr id="139" name="Gerade Verbindung mit Pfeil 138">
            <a:extLst>
              <a:ext uri="{FF2B5EF4-FFF2-40B4-BE49-F238E27FC236}">
                <a16:creationId xmlns:a16="http://schemas.microsoft.com/office/drawing/2014/main" id="{06068B8F-E5A8-4046-BE10-A72129FD4393}"/>
              </a:ext>
            </a:extLst>
          </p:cNvPr>
          <p:cNvCxnSpPr>
            <a:cxnSpLocks/>
          </p:cNvCxnSpPr>
          <p:nvPr/>
        </p:nvCxnSpPr>
        <p:spPr>
          <a:xfrm>
            <a:off x="4439816" y="1341048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echteck 139">
            <a:extLst>
              <a:ext uri="{FF2B5EF4-FFF2-40B4-BE49-F238E27FC236}">
                <a16:creationId xmlns:a16="http://schemas.microsoft.com/office/drawing/2014/main" id="{B4E6BF74-8159-4751-A4AC-DA6893CB99EB}"/>
              </a:ext>
            </a:extLst>
          </p:cNvPr>
          <p:cNvSpPr/>
          <p:nvPr/>
        </p:nvSpPr>
        <p:spPr>
          <a:xfrm>
            <a:off x="5735960" y="184500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Collecting all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raw texts</a:t>
            </a:r>
          </a:p>
        </p:txBody>
      </p:sp>
      <p:grpSp>
        <p:nvGrpSpPr>
          <p:cNvPr id="141" name="Gruppieren 140">
            <a:extLst>
              <a:ext uri="{FF2B5EF4-FFF2-40B4-BE49-F238E27FC236}">
                <a16:creationId xmlns:a16="http://schemas.microsoft.com/office/drawing/2014/main" id="{4F2DFF2D-40FB-4DAD-A9DB-622C874BFA98}"/>
              </a:ext>
            </a:extLst>
          </p:cNvPr>
          <p:cNvGrpSpPr/>
          <p:nvPr/>
        </p:nvGrpSpPr>
        <p:grpSpPr>
          <a:xfrm>
            <a:off x="6852084" y="1917016"/>
            <a:ext cx="360040" cy="360040"/>
            <a:chOff x="5627948" y="1484784"/>
            <a:chExt cx="360040" cy="360040"/>
          </a:xfrm>
        </p:grpSpPr>
        <p:sp>
          <p:nvSpPr>
            <p:cNvPr id="142" name="Rechteck 141">
              <a:extLst>
                <a:ext uri="{FF2B5EF4-FFF2-40B4-BE49-F238E27FC236}">
                  <a16:creationId xmlns:a16="http://schemas.microsoft.com/office/drawing/2014/main" id="{D756BF55-0D4D-4D44-AFC2-AF1EE3E574BC}"/>
                </a:ext>
              </a:extLst>
            </p:cNvPr>
            <p:cNvSpPr/>
            <p:nvPr/>
          </p:nvSpPr>
          <p:spPr>
            <a:xfrm>
              <a:off x="5735960" y="1592796"/>
              <a:ext cx="144016" cy="144016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2000" tIns="54000" rIns="36000" bIns="72000" rtlCol="0" anchor="t"/>
            <a:lstStyle/>
            <a:p>
              <a:pPr algn="l"/>
              <a:endParaRPr lang="de-CH" dirty="0" err="1"/>
            </a:p>
          </p:txBody>
        </p:sp>
        <p:cxnSp>
          <p:nvCxnSpPr>
            <p:cNvPr id="143" name="Gerade Verbindung mit Pfeil 142">
              <a:extLst>
                <a:ext uri="{FF2B5EF4-FFF2-40B4-BE49-F238E27FC236}">
                  <a16:creationId xmlns:a16="http://schemas.microsoft.com/office/drawing/2014/main" id="{7429714E-C3B2-4FD8-8AEC-A0717CC53D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7968" y="1700808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Gerade Verbindung mit Pfeil 143">
              <a:extLst>
                <a:ext uri="{FF2B5EF4-FFF2-40B4-BE49-F238E27FC236}">
                  <a16:creationId xmlns:a16="http://schemas.microsoft.com/office/drawing/2014/main" id="{0824E231-B165-4EC4-BB30-65FA78C5DE34}"/>
                </a:ext>
              </a:extLst>
            </p:cNvPr>
            <p:cNvCxnSpPr>
              <a:cxnSpLocks/>
            </p:cNvCxnSpPr>
            <p:nvPr/>
          </p:nvCxnSpPr>
          <p:spPr>
            <a:xfrm>
              <a:off x="5627948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Gerade Verbindung mit Pfeil 144">
              <a:extLst>
                <a:ext uri="{FF2B5EF4-FFF2-40B4-BE49-F238E27FC236}">
                  <a16:creationId xmlns:a16="http://schemas.microsoft.com/office/drawing/2014/main" id="{F964EE8C-63AD-461D-80BD-31EC927556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7968" y="1484784"/>
              <a:ext cx="0" cy="14401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Gerade Verbindung mit Pfeil 145">
              <a:extLst>
                <a:ext uri="{FF2B5EF4-FFF2-40B4-BE49-F238E27FC236}">
                  <a16:creationId xmlns:a16="http://schemas.microsoft.com/office/drawing/2014/main" id="{0E669310-E39D-4B5E-9C3B-F691EBBF16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43972" y="1664804"/>
              <a:ext cx="14401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8" name="Gerade Verbindung mit Pfeil 147">
            <a:extLst>
              <a:ext uri="{FF2B5EF4-FFF2-40B4-BE49-F238E27FC236}">
                <a16:creationId xmlns:a16="http://schemas.microsoft.com/office/drawing/2014/main" id="{9B885AC6-54F5-412E-8FA8-5CFC4EACA835}"/>
              </a:ext>
            </a:extLst>
          </p:cNvPr>
          <p:cNvCxnSpPr>
            <a:cxnSpLocks/>
          </p:cNvCxnSpPr>
          <p:nvPr/>
        </p:nvCxnSpPr>
        <p:spPr>
          <a:xfrm>
            <a:off x="4583832" y="2061032"/>
            <a:ext cx="11521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hteck 148">
            <a:extLst>
              <a:ext uri="{FF2B5EF4-FFF2-40B4-BE49-F238E27FC236}">
                <a16:creationId xmlns:a16="http://schemas.microsoft.com/office/drawing/2014/main" id="{83F0C552-D925-4040-97A3-856E269943AA}"/>
              </a:ext>
            </a:extLst>
          </p:cNvPr>
          <p:cNvSpPr/>
          <p:nvPr/>
        </p:nvSpPr>
        <p:spPr>
          <a:xfrm>
            <a:off x="479376" y="1989096"/>
            <a:ext cx="2160000" cy="1656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Raw Inputs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Descriptions of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functions are documented in the C/C++ files in comments, using an enhanced JSON format.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Other contents such as introductory parts are described in additional text files, also using enhanced JSON format</a:t>
            </a:r>
          </a:p>
        </p:txBody>
      </p:sp>
      <p:sp>
        <p:nvSpPr>
          <p:cNvPr id="151" name="Flussdiagramm: Dokument 150">
            <a:extLst>
              <a:ext uri="{FF2B5EF4-FFF2-40B4-BE49-F238E27FC236}">
                <a16:creationId xmlns:a16="http://schemas.microsoft.com/office/drawing/2014/main" id="{727E043A-AB8C-433B-9643-3FBC3DCE3A8D}"/>
              </a:ext>
            </a:extLst>
          </p:cNvPr>
          <p:cNvSpPr/>
          <p:nvPr/>
        </p:nvSpPr>
        <p:spPr>
          <a:xfrm>
            <a:off x="7896200" y="2205048"/>
            <a:ext cx="1584176" cy="575832"/>
          </a:xfrm>
          <a:prstGeom prst="flowChartDocumen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Master File</a:t>
            </a:r>
          </a:p>
          <a:p>
            <a:r>
              <a:rPr lang="en-US" sz="1200" b="1" dirty="0">
                <a:solidFill>
                  <a:schemeClr val="tx1"/>
                </a:solidFill>
              </a:rPr>
              <a:t>JSON</a:t>
            </a:r>
          </a:p>
        </p:txBody>
      </p:sp>
      <p:cxnSp>
        <p:nvCxnSpPr>
          <p:cNvPr id="155" name="Gerade Verbindung mit Pfeil 154">
            <a:extLst>
              <a:ext uri="{FF2B5EF4-FFF2-40B4-BE49-F238E27FC236}">
                <a16:creationId xmlns:a16="http://schemas.microsoft.com/office/drawing/2014/main" id="{2E1140DB-FAF8-4EFE-B610-925EEA4C67A4}"/>
              </a:ext>
            </a:extLst>
          </p:cNvPr>
          <p:cNvCxnSpPr>
            <a:cxnSpLocks/>
          </p:cNvCxnSpPr>
          <p:nvPr/>
        </p:nvCxnSpPr>
        <p:spPr>
          <a:xfrm>
            <a:off x="7320136" y="227705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echteck 157">
            <a:extLst>
              <a:ext uri="{FF2B5EF4-FFF2-40B4-BE49-F238E27FC236}">
                <a16:creationId xmlns:a16="http://schemas.microsoft.com/office/drawing/2014/main" id="{EC1290AF-2C87-4D63-81B1-4BF3A4A01C94}"/>
              </a:ext>
            </a:extLst>
          </p:cNvPr>
          <p:cNvSpPr/>
          <p:nvPr/>
        </p:nvSpPr>
        <p:spPr>
          <a:xfrm>
            <a:off x="5735960" y="256508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Verification</a:t>
            </a:r>
          </a:p>
        </p:txBody>
      </p:sp>
      <p:cxnSp>
        <p:nvCxnSpPr>
          <p:cNvPr id="159" name="Gerade Verbindung mit Pfeil 158">
            <a:extLst>
              <a:ext uri="{FF2B5EF4-FFF2-40B4-BE49-F238E27FC236}">
                <a16:creationId xmlns:a16="http://schemas.microsoft.com/office/drawing/2014/main" id="{056DBCFF-F5D0-4644-9E58-AAD4B5EE478D}"/>
              </a:ext>
            </a:extLst>
          </p:cNvPr>
          <p:cNvCxnSpPr>
            <a:cxnSpLocks/>
          </p:cNvCxnSpPr>
          <p:nvPr/>
        </p:nvCxnSpPr>
        <p:spPr>
          <a:xfrm>
            <a:off x="6528048" y="234906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mit Pfeil 159">
            <a:extLst>
              <a:ext uri="{FF2B5EF4-FFF2-40B4-BE49-F238E27FC236}">
                <a16:creationId xmlns:a16="http://schemas.microsoft.com/office/drawing/2014/main" id="{2E18FC6F-C4FB-4083-B39F-60EDE70940C2}"/>
              </a:ext>
            </a:extLst>
          </p:cNvPr>
          <p:cNvCxnSpPr>
            <a:cxnSpLocks/>
          </p:cNvCxnSpPr>
          <p:nvPr/>
        </p:nvCxnSpPr>
        <p:spPr>
          <a:xfrm flipH="1">
            <a:off x="7320136" y="2637096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hteck: gefaltete Ecke 161">
            <a:extLst>
              <a:ext uri="{FF2B5EF4-FFF2-40B4-BE49-F238E27FC236}">
                <a16:creationId xmlns:a16="http://schemas.microsoft.com/office/drawing/2014/main" id="{CC382575-EC8B-49B3-A4C0-1B0081F9F03A}"/>
              </a:ext>
            </a:extLst>
          </p:cNvPr>
          <p:cNvSpPr/>
          <p:nvPr/>
        </p:nvSpPr>
        <p:spPr>
          <a:xfrm>
            <a:off x="6888088" y="2637096"/>
            <a:ext cx="288008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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3" name="Rechteck 162">
            <a:extLst>
              <a:ext uri="{FF2B5EF4-FFF2-40B4-BE49-F238E27FC236}">
                <a16:creationId xmlns:a16="http://schemas.microsoft.com/office/drawing/2014/main" id="{01BD474B-A906-464B-801B-96EE58C751FB}"/>
              </a:ext>
            </a:extLst>
          </p:cNvPr>
          <p:cNvSpPr/>
          <p:nvPr/>
        </p:nvSpPr>
        <p:spPr>
          <a:xfrm>
            <a:off x="7896200" y="2781128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Verification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Ensures that contents provided fulfill the structural guidelines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4" name="Rechteck 163">
            <a:extLst>
              <a:ext uri="{FF2B5EF4-FFF2-40B4-BE49-F238E27FC236}">
                <a16:creationId xmlns:a16="http://schemas.microsoft.com/office/drawing/2014/main" id="{D3C5FF6C-C53C-44EC-AA4A-1FC44B4A5E44}"/>
              </a:ext>
            </a:extLst>
          </p:cNvPr>
          <p:cNvSpPr/>
          <p:nvPr/>
        </p:nvSpPr>
        <p:spPr>
          <a:xfrm>
            <a:off x="5735960" y="3285128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Collect all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keywords</a:t>
            </a:r>
          </a:p>
        </p:txBody>
      </p: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DB497DB9-F95D-4073-9212-1E4BBAF339EC}"/>
              </a:ext>
            </a:extLst>
          </p:cNvPr>
          <p:cNvCxnSpPr>
            <a:cxnSpLocks/>
          </p:cNvCxnSpPr>
          <p:nvPr/>
        </p:nvCxnSpPr>
        <p:spPr>
          <a:xfrm>
            <a:off x="6528048" y="3069144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pieren 196">
            <a:extLst>
              <a:ext uri="{FF2B5EF4-FFF2-40B4-BE49-F238E27FC236}">
                <a16:creationId xmlns:a16="http://schemas.microsoft.com/office/drawing/2014/main" id="{D35B7F33-A29A-4BEF-B5EF-55FE18634501}"/>
              </a:ext>
            </a:extLst>
          </p:cNvPr>
          <p:cNvGrpSpPr/>
          <p:nvPr/>
        </p:nvGrpSpPr>
        <p:grpSpPr>
          <a:xfrm>
            <a:off x="6744000" y="3429080"/>
            <a:ext cx="432048" cy="288048"/>
            <a:chOff x="6744072" y="3932952"/>
            <a:chExt cx="432048" cy="288048"/>
          </a:xfrm>
        </p:grpSpPr>
        <p:sp>
          <p:nvSpPr>
            <p:cNvPr id="166" name="Ellipse 165">
              <a:extLst>
                <a:ext uri="{FF2B5EF4-FFF2-40B4-BE49-F238E27FC236}">
                  <a16:creationId xmlns:a16="http://schemas.microsoft.com/office/drawing/2014/main" id="{CB96FA31-A789-450C-9B9C-A4E3B78CADAC}"/>
                </a:ext>
              </a:extLst>
            </p:cNvPr>
            <p:cNvSpPr/>
            <p:nvPr/>
          </p:nvSpPr>
          <p:spPr>
            <a:xfrm>
              <a:off x="6744072" y="3968972"/>
              <a:ext cx="144016" cy="14401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68" name="Gerader Verbinder 167">
              <a:extLst>
                <a:ext uri="{FF2B5EF4-FFF2-40B4-BE49-F238E27FC236}">
                  <a16:creationId xmlns:a16="http://schemas.microsoft.com/office/drawing/2014/main" id="{4BD823C2-8DC4-43FB-B717-A990260857A6}"/>
                </a:ext>
              </a:extLst>
            </p:cNvPr>
            <p:cNvCxnSpPr>
              <a:cxnSpLocks/>
              <a:stCxn id="166" idx="6"/>
            </p:cNvCxnSpPr>
            <p:nvPr/>
          </p:nvCxnSpPr>
          <p:spPr>
            <a:xfrm>
              <a:off x="6888088" y="404098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6" name="Gruppieren 195">
              <a:extLst>
                <a:ext uri="{FF2B5EF4-FFF2-40B4-BE49-F238E27FC236}">
                  <a16:creationId xmlns:a16="http://schemas.microsoft.com/office/drawing/2014/main" id="{A5E7F542-9FCA-4579-B9CB-C5C793EEEA68}"/>
                </a:ext>
              </a:extLst>
            </p:cNvPr>
            <p:cNvGrpSpPr/>
            <p:nvPr/>
          </p:nvGrpSpPr>
          <p:grpSpPr>
            <a:xfrm>
              <a:off x="7032000" y="3932952"/>
              <a:ext cx="144016" cy="108028"/>
              <a:chOff x="7032000" y="3932952"/>
              <a:chExt cx="144016" cy="108028"/>
            </a:xfrm>
          </p:grpSpPr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485CEA5B-5DBF-4AE1-9B31-5C7B64C5BA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40012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Gerader Verbinder 171">
                <a:extLst>
                  <a:ext uri="{FF2B5EF4-FFF2-40B4-BE49-F238E27FC236}">
                    <a16:creationId xmlns:a16="http://schemas.microsoft.com/office/drawing/2014/main" id="{D32C01D1-9180-49C6-A5BB-B014082DF1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68004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Gerader Verbinder 172">
                <a:extLst>
                  <a:ext uri="{FF2B5EF4-FFF2-40B4-BE49-F238E27FC236}">
                    <a16:creationId xmlns:a16="http://schemas.microsoft.com/office/drawing/2014/main" id="{24605E89-F34A-47E7-AB98-055295F5E6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32000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Gerader Verbinder 173">
                <a:extLst>
                  <a:ext uri="{FF2B5EF4-FFF2-40B4-BE49-F238E27FC236}">
                    <a16:creationId xmlns:a16="http://schemas.microsoft.com/office/drawing/2014/main" id="{F39AFE2B-F887-4A9E-A210-2E63623AAC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104008" y="3932952"/>
                <a:ext cx="36004" cy="10802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7" name="Gerader Verbinder 176">
              <a:extLst>
                <a:ext uri="{FF2B5EF4-FFF2-40B4-BE49-F238E27FC236}">
                  <a16:creationId xmlns:a16="http://schemas.microsoft.com/office/drawing/2014/main" id="{39E79213-F746-4EFF-AA5D-01687DB87EAB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12988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Gerader Verbinder 177">
              <a:extLst>
                <a:ext uri="{FF2B5EF4-FFF2-40B4-BE49-F238E27FC236}">
                  <a16:creationId xmlns:a16="http://schemas.microsoft.com/office/drawing/2014/main" id="{2777A302-82CB-4F5C-A25F-8A7B9B5E6F80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48992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Gerader Verbinder 178">
              <a:extLst>
                <a:ext uri="{FF2B5EF4-FFF2-40B4-BE49-F238E27FC236}">
                  <a16:creationId xmlns:a16="http://schemas.microsoft.com/office/drawing/2014/main" id="{18A35A0E-C1ED-41BE-8A0E-DCE6443CD6D2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184996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Gerader Verbinder 179">
              <a:extLst>
                <a:ext uri="{FF2B5EF4-FFF2-40B4-BE49-F238E27FC236}">
                  <a16:creationId xmlns:a16="http://schemas.microsoft.com/office/drawing/2014/main" id="{DE5E8FE4-5517-459A-A403-EAA0DCFFD44E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4221000"/>
              <a:ext cx="2880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Rechteck 181">
            <a:extLst>
              <a:ext uri="{FF2B5EF4-FFF2-40B4-BE49-F238E27FC236}">
                <a16:creationId xmlns:a16="http://schemas.microsoft.com/office/drawing/2014/main" id="{7C1159A1-A72E-489C-B11D-117A0C24AA61}"/>
              </a:ext>
            </a:extLst>
          </p:cNvPr>
          <p:cNvSpPr/>
          <p:nvPr/>
        </p:nvSpPr>
        <p:spPr>
          <a:xfrm>
            <a:off x="7896200" y="328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all Keywords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Structured handling of all keywords and function names allowing convenient cross referencing and index pages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3" name="Gerade Verbindung mit Pfeil 182">
            <a:extLst>
              <a:ext uri="{FF2B5EF4-FFF2-40B4-BE49-F238E27FC236}">
                <a16:creationId xmlns:a16="http://schemas.microsoft.com/office/drawing/2014/main" id="{72A95618-D42B-42C2-A87B-3445324D2B3D}"/>
              </a:ext>
            </a:extLst>
          </p:cNvPr>
          <p:cNvCxnSpPr>
            <a:cxnSpLocks/>
          </p:cNvCxnSpPr>
          <p:nvPr/>
        </p:nvCxnSpPr>
        <p:spPr>
          <a:xfrm>
            <a:off x="5088000" y="2205128"/>
            <a:ext cx="648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Gerade Verbindung mit Pfeil 184">
            <a:extLst>
              <a:ext uri="{FF2B5EF4-FFF2-40B4-BE49-F238E27FC236}">
                <a16:creationId xmlns:a16="http://schemas.microsoft.com/office/drawing/2014/main" id="{8697814C-7736-4913-8E3C-27E93CDADCD6}"/>
              </a:ext>
            </a:extLst>
          </p:cNvPr>
          <p:cNvCxnSpPr>
            <a:cxnSpLocks/>
          </p:cNvCxnSpPr>
          <p:nvPr/>
        </p:nvCxnSpPr>
        <p:spPr>
          <a:xfrm>
            <a:off x="4584000" y="2997128"/>
            <a:ext cx="504000" cy="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Gerade Verbindung mit Pfeil 186">
            <a:extLst>
              <a:ext uri="{FF2B5EF4-FFF2-40B4-BE49-F238E27FC236}">
                <a16:creationId xmlns:a16="http://schemas.microsoft.com/office/drawing/2014/main" id="{F1F632CF-C608-4C15-B23F-0388749D7949}"/>
              </a:ext>
            </a:extLst>
          </p:cNvPr>
          <p:cNvCxnSpPr>
            <a:cxnSpLocks/>
          </p:cNvCxnSpPr>
          <p:nvPr/>
        </p:nvCxnSpPr>
        <p:spPr>
          <a:xfrm flipV="1">
            <a:off x="5088000" y="2205128"/>
            <a:ext cx="0" cy="79200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lussdiagramm: Dokument 191">
            <a:extLst>
              <a:ext uri="{FF2B5EF4-FFF2-40B4-BE49-F238E27FC236}">
                <a16:creationId xmlns:a16="http://schemas.microsoft.com/office/drawing/2014/main" id="{A6AEEFC5-5289-4ABE-87FB-86C92DD598D3}"/>
              </a:ext>
            </a:extLst>
          </p:cNvPr>
          <p:cNvSpPr/>
          <p:nvPr/>
        </p:nvSpPr>
        <p:spPr>
          <a:xfrm>
            <a:off x="2856000" y="4005000"/>
            <a:ext cx="1584176" cy="575832"/>
          </a:xfrm>
          <a:prstGeom prst="flowChartDocument">
            <a:avLst/>
          </a:prstGeom>
          <a:solidFill>
            <a:srgbClr val="CC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200" b="1" dirty="0">
                <a:solidFill>
                  <a:schemeClr val="tx1"/>
                </a:solidFill>
              </a:rPr>
              <a:t>Revolving</a:t>
            </a:r>
          </a:p>
          <a:p>
            <a:r>
              <a:rPr lang="en-US" sz="1200" b="1" dirty="0" err="1">
                <a:solidFill>
                  <a:schemeClr val="tx1"/>
                </a:solidFill>
              </a:rPr>
              <a:t>ToC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4" name="Rechteck 193">
            <a:extLst>
              <a:ext uri="{FF2B5EF4-FFF2-40B4-BE49-F238E27FC236}">
                <a16:creationId xmlns:a16="http://schemas.microsoft.com/office/drawing/2014/main" id="{B44FB9F6-B756-4A1A-BAE1-F55B03023040}"/>
              </a:ext>
            </a:extLst>
          </p:cNvPr>
          <p:cNvSpPr/>
          <p:nvPr/>
        </p:nvSpPr>
        <p:spPr>
          <a:xfrm>
            <a:off x="480000" y="3716888"/>
            <a:ext cx="2160000" cy="122411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Revolving Table of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puts all individual raw document sections into a given order and hierarchy level in the document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Both user     and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program update this table mutually</a:t>
            </a:r>
          </a:p>
        </p:txBody>
      </p:sp>
      <p:sp>
        <p:nvSpPr>
          <p:cNvPr id="198" name="Rechteck 197">
            <a:extLst>
              <a:ext uri="{FF2B5EF4-FFF2-40B4-BE49-F238E27FC236}">
                <a16:creationId xmlns:a16="http://schemas.microsoft.com/office/drawing/2014/main" id="{F1254DD4-DDD5-4AED-A71E-9DCFED4D0505}"/>
              </a:ext>
            </a:extLst>
          </p:cNvPr>
          <p:cNvSpPr/>
          <p:nvPr/>
        </p:nvSpPr>
        <p:spPr>
          <a:xfrm>
            <a:off x="5736000" y="400500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Load &amp; process</a:t>
            </a:r>
          </a:p>
          <a:p>
            <a:r>
              <a:rPr lang="en-US" sz="1100" b="1">
                <a:solidFill>
                  <a:schemeClr val="bg1">
                    <a:lumMod val="95000"/>
                  </a:schemeClr>
                </a:solidFill>
              </a:rPr>
              <a:t>Revolving ToC</a:t>
            </a:r>
            <a:endParaRPr lang="en-US" sz="11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1" name="Rechteck 200">
            <a:extLst>
              <a:ext uri="{FF2B5EF4-FFF2-40B4-BE49-F238E27FC236}">
                <a16:creationId xmlns:a16="http://schemas.microsoft.com/office/drawing/2014/main" id="{4D208EAF-80AA-4715-8B92-0DAE1F181427}"/>
              </a:ext>
            </a:extLst>
          </p:cNvPr>
          <p:cNvSpPr/>
          <p:nvPr/>
        </p:nvSpPr>
        <p:spPr>
          <a:xfrm>
            <a:off x="7896000" y="400524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Process Revolving </a:t>
            </a:r>
            <a:r>
              <a:rPr lang="en-US" sz="1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ToC</a:t>
            </a:r>
            <a:endParaRPr lang="en-US" sz="1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titles of new contents into placeholders or at the bottom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Add further info (links, keywords)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chapter/section renumbering</a:t>
            </a:r>
          </a:p>
        </p:txBody>
      </p:sp>
      <p:cxnSp>
        <p:nvCxnSpPr>
          <p:cNvPr id="202" name="Gerade Verbindung mit Pfeil 201">
            <a:extLst>
              <a:ext uri="{FF2B5EF4-FFF2-40B4-BE49-F238E27FC236}">
                <a16:creationId xmlns:a16="http://schemas.microsoft.com/office/drawing/2014/main" id="{E0F8285A-B482-4458-8E86-873517CE43A7}"/>
              </a:ext>
            </a:extLst>
          </p:cNvPr>
          <p:cNvCxnSpPr>
            <a:cxnSpLocks/>
          </p:cNvCxnSpPr>
          <p:nvPr/>
        </p:nvCxnSpPr>
        <p:spPr>
          <a:xfrm>
            <a:off x="4440000" y="4293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Gerade Verbindung mit Pfeil 202">
            <a:extLst>
              <a:ext uri="{FF2B5EF4-FFF2-40B4-BE49-F238E27FC236}">
                <a16:creationId xmlns:a16="http://schemas.microsoft.com/office/drawing/2014/main" id="{F0ED45CE-68D8-449F-ABC1-E4B20ED7DFCC}"/>
              </a:ext>
            </a:extLst>
          </p:cNvPr>
          <p:cNvCxnSpPr>
            <a:cxnSpLocks/>
          </p:cNvCxnSpPr>
          <p:nvPr/>
        </p:nvCxnSpPr>
        <p:spPr>
          <a:xfrm flipH="1">
            <a:off x="4440000" y="4149000"/>
            <a:ext cx="12961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Rechteck 203">
            <a:extLst>
              <a:ext uri="{FF2B5EF4-FFF2-40B4-BE49-F238E27FC236}">
                <a16:creationId xmlns:a16="http://schemas.microsoft.com/office/drawing/2014/main" id="{CDD4AF36-9050-4310-9DB3-D931DFA3BD1F}"/>
              </a:ext>
            </a:extLst>
          </p:cNvPr>
          <p:cNvSpPr/>
          <p:nvPr/>
        </p:nvSpPr>
        <p:spPr>
          <a:xfrm>
            <a:off x="5736000" y="472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Create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Navigator Bar</a:t>
            </a:r>
          </a:p>
        </p:txBody>
      </p:sp>
      <p:cxnSp>
        <p:nvCxnSpPr>
          <p:cNvPr id="205" name="Gerade Verbindung mit Pfeil 204">
            <a:extLst>
              <a:ext uri="{FF2B5EF4-FFF2-40B4-BE49-F238E27FC236}">
                <a16:creationId xmlns:a16="http://schemas.microsoft.com/office/drawing/2014/main" id="{A3CE739D-DDCF-43FD-A2AC-3C7E7A25CDD7}"/>
              </a:ext>
            </a:extLst>
          </p:cNvPr>
          <p:cNvCxnSpPr>
            <a:cxnSpLocks/>
          </p:cNvCxnSpPr>
          <p:nvPr/>
        </p:nvCxnSpPr>
        <p:spPr>
          <a:xfrm>
            <a:off x="6528000" y="450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hteck 205">
            <a:extLst>
              <a:ext uri="{FF2B5EF4-FFF2-40B4-BE49-F238E27FC236}">
                <a16:creationId xmlns:a16="http://schemas.microsoft.com/office/drawing/2014/main" id="{55B8F3C1-DE45-4984-9CAE-821AD33CB1E1}"/>
              </a:ext>
            </a:extLst>
          </p:cNvPr>
          <p:cNvSpPr/>
          <p:nvPr/>
        </p:nvSpPr>
        <p:spPr>
          <a:xfrm>
            <a:off x="7896000" y="4869000"/>
            <a:ext cx="3887800" cy="432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Navigation Bar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Left-hand menu to select section to see</a:t>
            </a:r>
          </a:p>
        </p:txBody>
      </p:sp>
      <p:sp>
        <p:nvSpPr>
          <p:cNvPr id="207" name="Rechteck 206">
            <a:extLst>
              <a:ext uri="{FF2B5EF4-FFF2-40B4-BE49-F238E27FC236}">
                <a16:creationId xmlns:a16="http://schemas.microsoft.com/office/drawing/2014/main" id="{7D0D9928-DDB8-40AD-92D9-1E5A704DF774}"/>
              </a:ext>
            </a:extLst>
          </p:cNvPr>
          <p:cNvSpPr/>
          <p:nvPr/>
        </p:nvSpPr>
        <p:spPr>
          <a:xfrm>
            <a:off x="5736000" y="5444704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Generate HTML</a:t>
            </a:r>
            <a:br>
              <a:rPr lang="en-US" sz="11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</a:t>
            </a:r>
          </a:p>
        </p:txBody>
      </p:sp>
      <p:cxnSp>
        <p:nvCxnSpPr>
          <p:cNvPr id="208" name="Gerade Verbindung mit Pfeil 207">
            <a:extLst>
              <a:ext uri="{FF2B5EF4-FFF2-40B4-BE49-F238E27FC236}">
                <a16:creationId xmlns:a16="http://schemas.microsoft.com/office/drawing/2014/main" id="{2D79BC2D-94BF-42DA-AE84-A1310BEAB68B}"/>
              </a:ext>
            </a:extLst>
          </p:cNvPr>
          <p:cNvCxnSpPr>
            <a:cxnSpLocks/>
          </p:cNvCxnSpPr>
          <p:nvPr/>
        </p:nvCxnSpPr>
        <p:spPr>
          <a:xfrm>
            <a:off x="6528000" y="522876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Rechteck 208">
            <a:extLst>
              <a:ext uri="{FF2B5EF4-FFF2-40B4-BE49-F238E27FC236}">
                <a16:creationId xmlns:a16="http://schemas.microsoft.com/office/drawing/2014/main" id="{300BE6B6-D486-4CC2-88B0-5CCDA614A7EF}"/>
              </a:ext>
            </a:extLst>
          </p:cNvPr>
          <p:cNvSpPr/>
          <p:nvPr/>
        </p:nvSpPr>
        <p:spPr>
          <a:xfrm>
            <a:off x="7896000" y="530076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Generate HTML contents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Formatted text and tables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Pictures included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b="1" dirty="0">
                <a:solidFill>
                  <a:srgbClr val="3264C8"/>
                </a:solidFill>
              </a:rPr>
              <a:t>Execute all </a:t>
            </a:r>
            <a:r>
              <a:rPr lang="en-US" sz="1000" b="1" dirty="0" err="1">
                <a:solidFill>
                  <a:srgbClr val="3264C8"/>
                </a:solidFill>
              </a:rPr>
              <a:t>B4P</a:t>
            </a:r>
            <a:r>
              <a:rPr lang="en-US" sz="1000" b="1" dirty="0">
                <a:solidFill>
                  <a:srgbClr val="3264C8"/>
                </a:solidFill>
              </a:rPr>
              <a:t> program examples automatically and add their outputs into the doc contents</a:t>
            </a:r>
          </a:p>
        </p:txBody>
      </p:sp>
      <p:sp>
        <p:nvSpPr>
          <p:cNvPr id="210" name="Rechteck 209">
            <a:extLst>
              <a:ext uri="{FF2B5EF4-FFF2-40B4-BE49-F238E27FC236}">
                <a16:creationId xmlns:a16="http://schemas.microsoft.com/office/drawing/2014/main" id="{53E645E0-840D-44D9-BA56-EE6BB4C7FB48}"/>
              </a:ext>
            </a:extLst>
          </p:cNvPr>
          <p:cNvSpPr/>
          <p:nvPr/>
        </p:nvSpPr>
        <p:spPr>
          <a:xfrm>
            <a:off x="5736000" y="6164760"/>
            <a:ext cx="1584176" cy="504056"/>
          </a:xfrm>
          <a:prstGeom prst="rect">
            <a:avLst/>
          </a:prstGeom>
          <a:solidFill>
            <a:srgbClr val="7F9FD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Place all web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contents in</a:t>
            </a:r>
          </a:p>
          <a:p>
            <a:r>
              <a:rPr lang="en-US" sz="1100" b="1" dirty="0">
                <a:solidFill>
                  <a:schemeClr val="bg1">
                    <a:lumMod val="95000"/>
                  </a:schemeClr>
                </a:solidFill>
              </a:rPr>
              <a:t>staging area</a:t>
            </a:r>
          </a:p>
        </p:txBody>
      </p:sp>
      <p:cxnSp>
        <p:nvCxnSpPr>
          <p:cNvPr id="211" name="Gerade Verbindung mit Pfeil 210">
            <a:extLst>
              <a:ext uri="{FF2B5EF4-FFF2-40B4-BE49-F238E27FC236}">
                <a16:creationId xmlns:a16="http://schemas.microsoft.com/office/drawing/2014/main" id="{6DB3D894-7A94-4B23-97AA-52D511B92775}"/>
              </a:ext>
            </a:extLst>
          </p:cNvPr>
          <p:cNvCxnSpPr>
            <a:cxnSpLocks/>
          </p:cNvCxnSpPr>
          <p:nvPr/>
        </p:nvCxnSpPr>
        <p:spPr>
          <a:xfrm>
            <a:off x="6528000" y="5948816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Gerade Verbindung mit Pfeil 211">
            <a:extLst>
              <a:ext uri="{FF2B5EF4-FFF2-40B4-BE49-F238E27FC236}">
                <a16:creationId xmlns:a16="http://schemas.microsoft.com/office/drawing/2014/main" id="{6A7BE7C6-1AA6-41D7-9C92-F85CD57A385A}"/>
              </a:ext>
            </a:extLst>
          </p:cNvPr>
          <p:cNvCxnSpPr>
            <a:cxnSpLocks/>
          </p:cNvCxnSpPr>
          <p:nvPr/>
        </p:nvCxnSpPr>
        <p:spPr>
          <a:xfrm>
            <a:off x="6528000" y="162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Gerade Verbindung mit Pfeil 212">
            <a:extLst>
              <a:ext uri="{FF2B5EF4-FFF2-40B4-BE49-F238E27FC236}">
                <a16:creationId xmlns:a16="http://schemas.microsoft.com/office/drawing/2014/main" id="{8EE53C1C-CF1D-48A7-9E9F-8F5AB0FD45C9}"/>
              </a:ext>
            </a:extLst>
          </p:cNvPr>
          <p:cNvCxnSpPr>
            <a:cxnSpLocks/>
          </p:cNvCxnSpPr>
          <p:nvPr/>
        </p:nvCxnSpPr>
        <p:spPr>
          <a:xfrm>
            <a:off x="6528000" y="3789000"/>
            <a:ext cx="0" cy="2160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hteck 213">
            <a:extLst>
              <a:ext uri="{FF2B5EF4-FFF2-40B4-BE49-F238E27FC236}">
                <a16:creationId xmlns:a16="http://schemas.microsoft.com/office/drawing/2014/main" id="{B0E4B87D-67F8-4D3B-97EE-6BD65A19A582}"/>
              </a:ext>
            </a:extLst>
          </p:cNvPr>
          <p:cNvSpPr/>
          <p:nvPr/>
        </p:nvSpPr>
        <p:spPr>
          <a:xfrm>
            <a:off x="7896000" y="6165000"/>
            <a:ext cx="3887800" cy="64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Staging Area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files (HTML, JPG,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style.css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PDF, etc.) are moved to the staging area, ready for one-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mouseclick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publication on the Internet: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www.b4p.app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grpSp>
        <p:nvGrpSpPr>
          <p:cNvPr id="215" name="Gruppieren 214">
            <a:extLst>
              <a:ext uri="{FF2B5EF4-FFF2-40B4-BE49-F238E27FC236}">
                <a16:creationId xmlns:a16="http://schemas.microsoft.com/office/drawing/2014/main" id="{A7E05906-2655-428E-8F80-CFE4B3102499}"/>
              </a:ext>
            </a:extLst>
          </p:cNvPr>
          <p:cNvGrpSpPr/>
          <p:nvPr/>
        </p:nvGrpSpPr>
        <p:grpSpPr>
          <a:xfrm>
            <a:off x="6960000" y="4149000"/>
            <a:ext cx="309378" cy="250656"/>
            <a:chOff x="6758156" y="1908017"/>
            <a:chExt cx="410623" cy="332683"/>
          </a:xfrm>
        </p:grpSpPr>
        <p:sp>
          <p:nvSpPr>
            <p:cNvPr id="216" name="Freihandform: Form 215">
              <a:extLst>
                <a:ext uri="{FF2B5EF4-FFF2-40B4-BE49-F238E27FC236}">
                  <a16:creationId xmlns:a16="http://schemas.microsoft.com/office/drawing/2014/main" id="{7BB43CDD-3AE2-4E26-BAA9-0BAF3122C002}"/>
                </a:ext>
              </a:extLst>
            </p:cNvPr>
            <p:cNvSpPr/>
            <p:nvPr/>
          </p:nvSpPr>
          <p:spPr>
            <a:xfrm rot="9419865">
              <a:off x="6816080" y="2096852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  <p:sp>
          <p:nvSpPr>
            <p:cNvPr id="217" name="Freihandform: Form 216">
              <a:extLst>
                <a:ext uri="{FF2B5EF4-FFF2-40B4-BE49-F238E27FC236}">
                  <a16:creationId xmlns:a16="http://schemas.microsoft.com/office/drawing/2014/main" id="{8A786354-717A-47C0-A9EF-B9B1E5E345BA}"/>
                </a:ext>
              </a:extLst>
            </p:cNvPr>
            <p:cNvSpPr/>
            <p:nvPr/>
          </p:nvSpPr>
          <p:spPr>
            <a:xfrm rot="20219865">
              <a:off x="6758156" y="1908017"/>
              <a:ext cx="352699" cy="143848"/>
            </a:xfrm>
            <a:custGeom>
              <a:avLst/>
              <a:gdLst>
                <a:gd name="connsiteX0" fmla="*/ 176355 w 352711"/>
                <a:gd name="connsiteY0" fmla="*/ 0 h 143848"/>
                <a:gd name="connsiteX1" fmla="*/ 352698 w 352711"/>
                <a:gd name="connsiteY1" fmla="*/ 143724 h 143848"/>
                <a:gd name="connsiteX2" fmla="*/ 352711 w 352711"/>
                <a:gd name="connsiteY2" fmla="*/ 143848 h 143848"/>
                <a:gd name="connsiteX3" fmla="*/ 0 w 352711"/>
                <a:gd name="connsiteY3" fmla="*/ 143848 h 143848"/>
                <a:gd name="connsiteX4" fmla="*/ 12 w 352711"/>
                <a:gd name="connsiteY4" fmla="*/ 143724 h 143848"/>
                <a:gd name="connsiteX5" fmla="*/ 176355 w 352711"/>
                <a:gd name="connsiteY5" fmla="*/ 0 h 143848"/>
                <a:gd name="connsiteX0" fmla="*/ 12 w 352711"/>
                <a:gd name="connsiteY0" fmla="*/ 143724 h 235164"/>
                <a:gd name="connsiteX1" fmla="*/ 176355 w 352711"/>
                <a:gd name="connsiteY1" fmla="*/ 0 h 235164"/>
                <a:gd name="connsiteX2" fmla="*/ 352698 w 352711"/>
                <a:gd name="connsiteY2" fmla="*/ 143724 h 235164"/>
                <a:gd name="connsiteX3" fmla="*/ 352711 w 352711"/>
                <a:gd name="connsiteY3" fmla="*/ 143848 h 235164"/>
                <a:gd name="connsiteX4" fmla="*/ 0 w 352711"/>
                <a:gd name="connsiteY4" fmla="*/ 143848 h 235164"/>
                <a:gd name="connsiteX5" fmla="*/ 91452 w 352711"/>
                <a:gd name="connsiteY5" fmla="*/ 235164 h 235164"/>
                <a:gd name="connsiteX0" fmla="*/ 0 w 352699"/>
                <a:gd name="connsiteY0" fmla="*/ 143724 h 235164"/>
                <a:gd name="connsiteX1" fmla="*/ 176343 w 352699"/>
                <a:gd name="connsiteY1" fmla="*/ 0 h 235164"/>
                <a:gd name="connsiteX2" fmla="*/ 352686 w 352699"/>
                <a:gd name="connsiteY2" fmla="*/ 143724 h 235164"/>
                <a:gd name="connsiteX3" fmla="*/ 352699 w 352699"/>
                <a:gd name="connsiteY3" fmla="*/ 143848 h 235164"/>
                <a:gd name="connsiteX4" fmla="*/ 117463 w 352699"/>
                <a:gd name="connsiteY4" fmla="*/ 194648 h 235164"/>
                <a:gd name="connsiteX5" fmla="*/ 91440 w 352699"/>
                <a:gd name="connsiteY5" fmla="*/ 235164 h 235164"/>
                <a:gd name="connsiteX0" fmla="*/ 0 w 352699"/>
                <a:gd name="connsiteY0" fmla="*/ 143724 h 194648"/>
                <a:gd name="connsiteX1" fmla="*/ 176343 w 352699"/>
                <a:gd name="connsiteY1" fmla="*/ 0 h 194648"/>
                <a:gd name="connsiteX2" fmla="*/ 352686 w 352699"/>
                <a:gd name="connsiteY2" fmla="*/ 143724 h 194648"/>
                <a:gd name="connsiteX3" fmla="*/ 352699 w 352699"/>
                <a:gd name="connsiteY3" fmla="*/ 143848 h 194648"/>
                <a:gd name="connsiteX4" fmla="*/ 117463 w 352699"/>
                <a:gd name="connsiteY4" fmla="*/ 194648 h 194648"/>
                <a:gd name="connsiteX0" fmla="*/ 0 w 352699"/>
                <a:gd name="connsiteY0" fmla="*/ 143724 h 143848"/>
                <a:gd name="connsiteX1" fmla="*/ 176343 w 352699"/>
                <a:gd name="connsiteY1" fmla="*/ 0 h 143848"/>
                <a:gd name="connsiteX2" fmla="*/ 352686 w 352699"/>
                <a:gd name="connsiteY2" fmla="*/ 143724 h 143848"/>
                <a:gd name="connsiteX3" fmla="*/ 352699 w 352699"/>
                <a:gd name="connsiteY3" fmla="*/ 143848 h 14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699" h="143848">
                  <a:moveTo>
                    <a:pt x="0" y="143724"/>
                  </a:moveTo>
                  <a:cubicBezTo>
                    <a:pt x="16785" y="61701"/>
                    <a:pt x="89359" y="0"/>
                    <a:pt x="176343" y="0"/>
                  </a:cubicBezTo>
                  <a:cubicBezTo>
                    <a:pt x="263328" y="0"/>
                    <a:pt x="335902" y="61701"/>
                    <a:pt x="352686" y="143724"/>
                  </a:cubicBezTo>
                  <a:cubicBezTo>
                    <a:pt x="352690" y="143765"/>
                    <a:pt x="352695" y="143807"/>
                    <a:pt x="352699" y="14384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54000" rIns="36000" bIns="72000" rtlCol="0" anchor="t">
              <a:noAutofit/>
            </a:bodyPr>
            <a:lstStyle/>
            <a:p>
              <a:pPr algn="l"/>
              <a:endParaRPr lang="de-CH" dirty="0" err="1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7C1F8259-9C4B-471F-9FC9-F673DE524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0" y="5076763"/>
            <a:ext cx="5265938" cy="9442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C03930EB-DDA6-40A1-82E5-2E72CFBE0B49}"/>
              </a:ext>
            </a:extLst>
          </p:cNvPr>
          <p:cNvSpPr/>
          <p:nvPr/>
        </p:nvSpPr>
        <p:spPr>
          <a:xfrm>
            <a:off x="1272000" y="4545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7" name="Ellipse 76">
            <a:extLst>
              <a:ext uri="{FF2B5EF4-FFF2-40B4-BE49-F238E27FC236}">
                <a16:creationId xmlns:a16="http://schemas.microsoft.com/office/drawing/2014/main" id="{163467DE-79A5-432A-844D-5778EAC3C6B3}"/>
              </a:ext>
            </a:extLst>
          </p:cNvPr>
          <p:cNvSpPr/>
          <p:nvPr/>
        </p:nvSpPr>
        <p:spPr>
          <a:xfrm>
            <a:off x="2460000" y="4545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8" name="Ellipse 77">
            <a:extLst>
              <a:ext uri="{FF2B5EF4-FFF2-40B4-BE49-F238E27FC236}">
                <a16:creationId xmlns:a16="http://schemas.microsoft.com/office/drawing/2014/main" id="{2D436DB4-685E-48AD-8211-520C19CF9A51}"/>
              </a:ext>
            </a:extLst>
          </p:cNvPr>
          <p:cNvSpPr/>
          <p:nvPr/>
        </p:nvSpPr>
        <p:spPr>
          <a:xfrm>
            <a:off x="120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9" name="Ellipse 78">
            <a:extLst>
              <a:ext uri="{FF2B5EF4-FFF2-40B4-BE49-F238E27FC236}">
                <a16:creationId xmlns:a16="http://schemas.microsoft.com/office/drawing/2014/main" id="{05208D26-16F4-4067-94C1-EDEACB010569}"/>
              </a:ext>
            </a:extLst>
          </p:cNvPr>
          <p:cNvSpPr/>
          <p:nvPr/>
        </p:nvSpPr>
        <p:spPr>
          <a:xfrm>
            <a:off x="1344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CB420996-1E87-4DD0-8299-AA93313F84DC}"/>
              </a:ext>
            </a:extLst>
          </p:cNvPr>
          <p:cNvSpPr/>
          <p:nvPr/>
        </p:nvSpPr>
        <p:spPr>
          <a:xfrm>
            <a:off x="436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14CDE897-CD49-4DA5-8A18-4C1EF56B661F}"/>
              </a:ext>
            </a:extLst>
          </p:cNvPr>
          <p:cNvSpPr/>
          <p:nvPr/>
        </p:nvSpPr>
        <p:spPr>
          <a:xfrm>
            <a:off x="552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BBBCA431-8539-4456-A82D-9C681FEC557D}"/>
              </a:ext>
            </a:extLst>
          </p:cNvPr>
          <p:cNvSpPr/>
          <p:nvPr/>
        </p:nvSpPr>
        <p:spPr>
          <a:xfrm>
            <a:off x="984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3BC072CD-D01E-446F-83D6-1DCAAEB16E1D}"/>
              </a:ext>
            </a:extLst>
          </p:cNvPr>
          <p:cNvSpPr/>
          <p:nvPr/>
        </p:nvSpPr>
        <p:spPr>
          <a:xfrm>
            <a:off x="1776000" y="4941000"/>
            <a:ext cx="108000" cy="108000"/>
          </a:xfrm>
          <a:prstGeom prst="ellipse">
            <a:avLst/>
          </a:prstGeom>
          <a:solidFill>
            <a:srgbClr val="FF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25C198DF-ECC2-4065-9151-E19A52E40FDA}"/>
              </a:ext>
            </a:extLst>
          </p:cNvPr>
          <p:cNvSpPr/>
          <p:nvPr/>
        </p:nvSpPr>
        <p:spPr>
          <a:xfrm>
            <a:off x="184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32C5D142-BE4E-4466-A621-B6961AB08FDB}"/>
              </a:ext>
            </a:extLst>
          </p:cNvPr>
          <p:cNvSpPr/>
          <p:nvPr/>
        </p:nvSpPr>
        <p:spPr>
          <a:xfrm>
            <a:off x="3288000" y="4941000"/>
            <a:ext cx="108000" cy="108000"/>
          </a:xfrm>
          <a:prstGeom prst="ellipse">
            <a:avLst/>
          </a:prstGeom>
          <a:solidFill>
            <a:srgbClr val="00B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88" name="Rechteck: gefaltete Ecke 87">
            <a:extLst>
              <a:ext uri="{FF2B5EF4-FFF2-40B4-BE49-F238E27FC236}">
                <a16:creationId xmlns:a16="http://schemas.microsoft.com/office/drawing/2014/main" id="{93A531EA-36F2-4CCE-B198-7BC04C3931F7}"/>
              </a:ext>
            </a:extLst>
          </p:cNvPr>
          <p:cNvSpPr/>
          <p:nvPr/>
        </p:nvSpPr>
        <p:spPr>
          <a:xfrm>
            <a:off x="6888000" y="551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sp>
        <p:nvSpPr>
          <p:cNvPr id="89" name="Rechteck: gefaltete Ecke 88">
            <a:extLst>
              <a:ext uri="{FF2B5EF4-FFF2-40B4-BE49-F238E27FC236}">
                <a16:creationId xmlns:a16="http://schemas.microsoft.com/office/drawing/2014/main" id="{627DDF2C-B56E-41BF-A1D7-1DA0DFBEFECF}"/>
              </a:ext>
            </a:extLst>
          </p:cNvPr>
          <p:cNvSpPr/>
          <p:nvPr/>
        </p:nvSpPr>
        <p:spPr>
          <a:xfrm>
            <a:off x="6888000" y="4797000"/>
            <a:ext cx="360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690C91B-0191-44E0-A651-EF20F74851DE}"/>
              </a:ext>
            </a:extLst>
          </p:cNvPr>
          <p:cNvCxnSpPr>
            <a:cxnSpLocks/>
          </p:cNvCxnSpPr>
          <p:nvPr/>
        </p:nvCxnSpPr>
        <p:spPr>
          <a:xfrm flipV="1">
            <a:off x="6960000" y="4797000"/>
            <a:ext cx="0" cy="360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r Verbinder 96">
            <a:extLst>
              <a:ext uri="{FF2B5EF4-FFF2-40B4-BE49-F238E27FC236}">
                <a16:creationId xmlns:a16="http://schemas.microsoft.com/office/drawing/2014/main" id="{6D309BD1-F1D6-467D-A262-2E7F81C101C4}"/>
              </a:ext>
            </a:extLst>
          </p:cNvPr>
          <p:cNvCxnSpPr>
            <a:cxnSpLocks/>
          </p:cNvCxnSpPr>
          <p:nvPr/>
        </p:nvCxnSpPr>
        <p:spPr>
          <a:xfrm>
            <a:off x="6888000" y="4835659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Gerader Verbinder 99">
            <a:extLst>
              <a:ext uri="{FF2B5EF4-FFF2-40B4-BE49-F238E27FC236}">
                <a16:creationId xmlns:a16="http://schemas.microsoft.com/office/drawing/2014/main" id="{7AF746D5-ADE6-4716-86B5-0B65BA295882}"/>
              </a:ext>
            </a:extLst>
          </p:cNvPr>
          <p:cNvCxnSpPr>
            <a:cxnSpLocks/>
          </p:cNvCxnSpPr>
          <p:nvPr/>
        </p:nvCxnSpPr>
        <p:spPr>
          <a:xfrm>
            <a:off x="6888000" y="4869000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Gerader Verbinder 100">
            <a:extLst>
              <a:ext uri="{FF2B5EF4-FFF2-40B4-BE49-F238E27FC236}">
                <a16:creationId xmlns:a16="http://schemas.microsoft.com/office/drawing/2014/main" id="{3891003A-1EA6-4302-8240-C99454BF9145}"/>
              </a:ext>
            </a:extLst>
          </p:cNvPr>
          <p:cNvCxnSpPr>
            <a:cxnSpLocks/>
          </p:cNvCxnSpPr>
          <p:nvPr/>
        </p:nvCxnSpPr>
        <p:spPr>
          <a:xfrm>
            <a:off x="6888000" y="4902341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r Verbinder 101">
            <a:extLst>
              <a:ext uri="{FF2B5EF4-FFF2-40B4-BE49-F238E27FC236}">
                <a16:creationId xmlns:a16="http://schemas.microsoft.com/office/drawing/2014/main" id="{9DFD677D-0AE7-4E8B-882B-E578FE1AA12C}"/>
              </a:ext>
            </a:extLst>
          </p:cNvPr>
          <p:cNvCxnSpPr>
            <a:cxnSpLocks/>
          </p:cNvCxnSpPr>
          <p:nvPr/>
        </p:nvCxnSpPr>
        <p:spPr>
          <a:xfrm>
            <a:off x="6888000" y="4935682"/>
            <a:ext cx="7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Gruppieren 108">
            <a:extLst>
              <a:ext uri="{FF2B5EF4-FFF2-40B4-BE49-F238E27FC236}">
                <a16:creationId xmlns:a16="http://schemas.microsoft.com/office/drawing/2014/main" id="{BB7FEFAF-C658-4719-B3CB-A748D56AF774}"/>
              </a:ext>
            </a:extLst>
          </p:cNvPr>
          <p:cNvGrpSpPr/>
          <p:nvPr/>
        </p:nvGrpSpPr>
        <p:grpSpPr>
          <a:xfrm>
            <a:off x="6924092" y="4833156"/>
            <a:ext cx="216000" cy="216000"/>
            <a:chOff x="5016000" y="4581000"/>
            <a:chExt cx="216000" cy="216000"/>
          </a:xfrm>
        </p:grpSpPr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BE11D467-3840-4265-85CF-89A40FB76E9F}"/>
                </a:ext>
              </a:extLst>
            </p:cNvPr>
            <p:cNvSpPr/>
            <p:nvPr/>
          </p:nvSpPr>
          <p:spPr>
            <a:xfrm>
              <a:off x="5016000" y="4581000"/>
              <a:ext cx="216000" cy="2160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DAC0F919-8EE0-48A5-B8E1-38A168170D0C}"/>
                </a:ext>
              </a:extLst>
            </p:cNvPr>
            <p:cNvGrpSpPr>
              <a:grpSpLocks noChangeAspect="1"/>
            </p:cNvGrpSpPr>
            <p:nvPr/>
          </p:nvGrpSpPr>
          <p:grpSpPr>
            <a:xfrm rot="2003027">
              <a:off x="5101346" y="4597590"/>
              <a:ext cx="44998" cy="180000"/>
              <a:chOff x="5123896" y="4617132"/>
              <a:chExt cx="36000" cy="144008"/>
            </a:xfrm>
          </p:grpSpPr>
          <p:sp>
            <p:nvSpPr>
              <p:cNvPr id="113" name="Gleichschenkliges Dreieck 112">
                <a:extLst>
                  <a:ext uri="{FF2B5EF4-FFF2-40B4-BE49-F238E27FC236}">
                    <a16:creationId xmlns:a16="http://schemas.microsoft.com/office/drawing/2014/main" id="{EA87F05C-3D07-4390-AF26-2E5ED2BF7C6A}"/>
                  </a:ext>
                </a:extLst>
              </p:cNvPr>
              <p:cNvSpPr/>
              <p:nvPr/>
            </p:nvSpPr>
            <p:spPr>
              <a:xfrm>
                <a:off x="5123896" y="4617132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4" name="Gleichschenkliges Dreieck 113">
                <a:extLst>
                  <a:ext uri="{FF2B5EF4-FFF2-40B4-BE49-F238E27FC236}">
                    <a16:creationId xmlns:a16="http://schemas.microsoft.com/office/drawing/2014/main" id="{E9DCC09B-EF02-4624-A617-871250B34488}"/>
                  </a:ext>
                </a:extLst>
              </p:cNvPr>
              <p:cNvSpPr/>
              <p:nvPr/>
            </p:nvSpPr>
            <p:spPr>
              <a:xfrm flipV="1">
                <a:off x="5123896" y="4689140"/>
                <a:ext cx="36000" cy="72000"/>
              </a:xfrm>
              <a:prstGeom prst="triangle">
                <a:avLst/>
              </a:prstGeom>
              <a:solidFill>
                <a:schemeClr val="tx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36000" tIns="36000" rIns="36000" bIns="36000" rtlCol="0" anchor="ctr" anchorCtr="0"/>
              <a:lstStyle/>
              <a:p>
                <a:pPr algn="ctr"/>
                <a:endParaRPr lang="de-CH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7C29403E-602C-4CAD-AE40-4CC2522846EF}"/>
                </a:ext>
              </a:extLst>
            </p:cNvPr>
            <p:cNvSpPr/>
            <p:nvPr/>
          </p:nvSpPr>
          <p:spPr>
            <a:xfrm>
              <a:off x="5114081" y="4676948"/>
              <a:ext cx="18000" cy="18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5" name="Rechteck: gefaltete Ecke 114">
            <a:extLst>
              <a:ext uri="{FF2B5EF4-FFF2-40B4-BE49-F238E27FC236}">
                <a16:creationId xmlns:a16="http://schemas.microsoft.com/office/drawing/2014/main" id="{D0B6787F-0386-451F-B955-3B11134B7CB6}"/>
              </a:ext>
            </a:extLst>
          </p:cNvPr>
          <p:cNvSpPr/>
          <p:nvPr/>
        </p:nvSpPr>
        <p:spPr>
          <a:xfrm>
            <a:off x="6888088" y="6417332"/>
            <a:ext cx="360000" cy="216024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www</a:t>
            </a:r>
          </a:p>
        </p:txBody>
      </p: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D69E3DAD-4601-4E91-BE8B-421E4918F043}"/>
              </a:ext>
            </a:extLst>
          </p:cNvPr>
          <p:cNvCxnSpPr>
            <a:cxnSpLocks/>
          </p:cNvCxnSpPr>
          <p:nvPr/>
        </p:nvCxnSpPr>
        <p:spPr>
          <a:xfrm flipV="1">
            <a:off x="7032104" y="6309320"/>
            <a:ext cx="0" cy="136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hteck 122">
            <a:extLst>
              <a:ext uri="{FF2B5EF4-FFF2-40B4-BE49-F238E27FC236}">
                <a16:creationId xmlns:a16="http://schemas.microsoft.com/office/drawing/2014/main" id="{3836C227-F092-4F19-96B8-F6EDB7D26891}"/>
              </a:ext>
            </a:extLst>
          </p:cNvPr>
          <p:cNvSpPr/>
          <p:nvPr/>
        </p:nvSpPr>
        <p:spPr>
          <a:xfrm>
            <a:off x="6944534" y="6119016"/>
            <a:ext cx="216024" cy="21602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/>
                </a:solidFill>
              </a:rPr>
              <a:t>@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3" name="Flussdiagramm: Zentralspeicher 102">
            <a:extLst>
              <a:ext uri="{FF2B5EF4-FFF2-40B4-BE49-F238E27FC236}">
                <a16:creationId xmlns:a16="http://schemas.microsoft.com/office/drawing/2014/main" id="{C6D16229-BB41-4C0F-84C7-1D633FB181F2}"/>
              </a:ext>
            </a:extLst>
          </p:cNvPr>
          <p:cNvSpPr/>
          <p:nvPr/>
        </p:nvSpPr>
        <p:spPr>
          <a:xfrm>
            <a:off x="3936000" y="119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4" name="Flussdiagramm: Zentralspeicher 103">
            <a:extLst>
              <a:ext uri="{FF2B5EF4-FFF2-40B4-BE49-F238E27FC236}">
                <a16:creationId xmlns:a16="http://schemas.microsoft.com/office/drawing/2014/main" id="{6FAFB20D-2C4E-4133-A39B-9BC7FBEAF52B}"/>
              </a:ext>
            </a:extLst>
          </p:cNvPr>
          <p:cNvSpPr/>
          <p:nvPr/>
        </p:nvSpPr>
        <p:spPr>
          <a:xfrm>
            <a:off x="3936000" y="4077000"/>
            <a:ext cx="432048" cy="288112"/>
          </a:xfrm>
          <a:prstGeom prst="flowChartInternalStorage">
            <a:avLst/>
          </a:prstGeom>
          <a:solidFill>
            <a:srgbClr val="99FF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/>
          <a:lstStyle/>
          <a:p>
            <a:pPr algn="ctr"/>
            <a:r>
              <a:rPr lang="de-CH" sz="1100" dirty="0">
                <a:solidFill>
                  <a:schemeClr val="tx1"/>
                </a:solidFill>
              </a:rPr>
              <a:t>Excel</a:t>
            </a:r>
          </a:p>
        </p:txBody>
      </p:sp>
      <p:sp>
        <p:nvSpPr>
          <p:cNvPr id="107" name="Rechteck 106">
            <a:extLst>
              <a:ext uri="{FF2B5EF4-FFF2-40B4-BE49-F238E27FC236}">
                <a16:creationId xmlns:a16="http://schemas.microsoft.com/office/drawing/2014/main" id="{6CAFF718-FF3F-45BE-A476-817B55FE0624}"/>
              </a:ext>
            </a:extLst>
          </p:cNvPr>
          <p:cNvSpPr/>
          <p:nvPr/>
        </p:nvSpPr>
        <p:spPr>
          <a:xfrm>
            <a:off x="7896000" y="1629016"/>
            <a:ext cx="2664296" cy="50398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buClr>
                <a:schemeClr val="bg1">
                  <a:lumMod val="50000"/>
                </a:schemeClr>
              </a:buClr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Collection</a:t>
            </a:r>
          </a:p>
          <a:p>
            <a:pPr marL="171450" indent="-171450"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Scan all files in specified subdirectories for</a:t>
            </a:r>
            <a:b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relevant contents for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B4P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documentation </a:t>
            </a:r>
          </a:p>
        </p:txBody>
      </p:sp>
      <p:sp>
        <p:nvSpPr>
          <p:cNvPr id="129" name="Rechteck: gefaltete Ecke 128">
            <a:extLst>
              <a:ext uri="{FF2B5EF4-FFF2-40B4-BE49-F238E27FC236}">
                <a16:creationId xmlns:a16="http://schemas.microsoft.com/office/drawing/2014/main" id="{B339EBC3-C61E-4CD0-B44E-0623C14BA329}"/>
              </a:ext>
            </a:extLst>
          </p:cNvPr>
          <p:cNvSpPr/>
          <p:nvPr/>
        </p:nvSpPr>
        <p:spPr>
          <a:xfrm>
            <a:off x="6816000" y="1197000"/>
            <a:ext cx="216000" cy="360000"/>
          </a:xfrm>
          <a:prstGeom prst="foldedCorner">
            <a:avLst>
              <a:gd name="adj" fmla="val 34306"/>
            </a:avLst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0" name="Picture 2" descr="Bildergebnis fÃ¼r ballpoint pen symbol">
            <a:extLst>
              <a:ext uri="{FF2B5EF4-FFF2-40B4-BE49-F238E27FC236}">
                <a16:creationId xmlns:a16="http://schemas.microsoft.com/office/drawing/2014/main" id="{BC6DD322-C2F7-4B91-B63C-6DBD29992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85737">
            <a:off x="6828309" y="1082046"/>
            <a:ext cx="515840" cy="51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073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183337" y="1845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51113CFF-E797-B44D-B56E-9915EE7A475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37269523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A8400900-A25C-2049-AE76-BF78071796FE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ECE5D02F-809E-0445-95C1-1802FB2A1CE9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23506014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8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529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82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30E6C573-0AE8-2444-869C-D48AB583EB7A}"/>
              </a:ext>
            </a:extLst>
          </p:cNvPr>
          <p:cNvSpPr/>
          <p:nvPr/>
        </p:nvSpPr>
        <p:spPr>
          <a:xfrm>
            <a:off x="1184366" y="1309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2" name="Rechteck 17">
            <a:extLst>
              <a:ext uri="{FF2B5EF4-FFF2-40B4-BE49-F238E27FC236}">
                <a16:creationId xmlns:a16="http://schemas.microsoft.com/office/drawing/2014/main" id="{D6F0E014-889F-054D-A0E6-17F34735657A}"/>
              </a:ext>
            </a:extLst>
          </p:cNvPr>
          <p:cNvSpPr/>
          <p:nvPr/>
        </p:nvSpPr>
        <p:spPr>
          <a:xfrm>
            <a:off x="1236000" y="369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</p:spTree>
    <p:extLst>
      <p:ext uri="{BB962C8B-B14F-4D97-AF65-F5344CB8AC3E}">
        <p14:creationId xmlns:p14="http://schemas.microsoft.com/office/powerpoint/2010/main" val="7432593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B4P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6336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The 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31" name="Rechteck 15">
            <a:extLst>
              <a:ext uri="{FF2B5EF4-FFF2-40B4-BE49-F238E27FC236}">
                <a16:creationId xmlns:a16="http://schemas.microsoft.com/office/drawing/2014/main" id="{C62714FA-FC26-7C4E-B5A7-062096A3F3DC}"/>
              </a:ext>
            </a:extLst>
          </p:cNvPr>
          <p:cNvSpPr/>
          <p:nvPr/>
        </p:nvSpPr>
        <p:spPr>
          <a:xfrm>
            <a:off x="1278583" y="297000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Table of Contents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301897" y="3789000"/>
            <a:ext cx="6408000" cy="504000"/>
          </a:xfrm>
          <a:prstGeom prst="rect">
            <a:avLst/>
          </a:prstGeom>
          <a:solidFill>
            <a:srgbClr val="3264C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/>
                </a:solidFill>
                <a:latin typeface="Arial Black" panose="020B0A04020102020204" pitchFamily="34" charset="0"/>
              </a:rPr>
              <a:t>Programming Examples</a:t>
            </a:r>
          </a:p>
        </p:txBody>
      </p:sp>
      <p:sp>
        <p:nvSpPr>
          <p:cNvPr id="24" name="Rechteck 17">
            <a:extLst>
              <a:ext uri="{FF2B5EF4-FFF2-40B4-BE49-F238E27FC236}">
                <a16:creationId xmlns:a16="http://schemas.microsoft.com/office/drawing/2014/main" id="{CBE10353-DEFD-F94E-A1D6-5584529347CD}"/>
              </a:ext>
            </a:extLst>
          </p:cNvPr>
          <p:cNvSpPr/>
          <p:nvPr/>
        </p:nvSpPr>
        <p:spPr>
          <a:xfrm>
            <a:off x="1184366" y="1273492"/>
            <a:ext cx="6408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4509880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8EF1E25C-D400-47B7-8D16-E799804253F8}"/>
              </a:ext>
            </a:extLst>
          </p:cNvPr>
          <p:cNvSpPr/>
          <p:nvPr/>
        </p:nvSpPr>
        <p:spPr>
          <a:xfrm>
            <a:off x="9264000" y="1485000"/>
            <a:ext cx="432000" cy="25920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Model</a:t>
            </a:r>
            <a:br>
              <a:rPr lang="en-US" dirty="0"/>
            </a:br>
            <a:r>
              <a:rPr lang="en-US" dirty="0"/>
              <a:t>Introduction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1959789C-3AA8-4621-870C-C4186A695475}"/>
              </a:ext>
            </a:extLst>
          </p:cNvPr>
          <p:cNvSpPr/>
          <p:nvPr/>
        </p:nvSpPr>
        <p:spPr>
          <a:xfrm>
            <a:off x="163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65508B22-62D4-4E93-A7D5-ACC220B288BD}"/>
              </a:ext>
            </a:extLst>
          </p:cNvPr>
          <p:cNvSpPr/>
          <p:nvPr/>
        </p:nvSpPr>
        <p:spPr>
          <a:xfrm>
            <a:off x="393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41BE7FC3-4D78-4A8E-AC86-835F899C0317}"/>
              </a:ext>
            </a:extLst>
          </p:cNvPr>
          <p:cNvSpPr/>
          <p:nvPr/>
        </p:nvSpPr>
        <p:spPr>
          <a:xfrm>
            <a:off x="7392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A37036A2-33A2-4FCC-A165-353B80536C8E}"/>
              </a:ext>
            </a:extLst>
          </p:cNvPr>
          <p:cNvSpPr/>
          <p:nvPr/>
        </p:nvSpPr>
        <p:spPr>
          <a:xfrm>
            <a:off x="9696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3" name="Gleichschenkliges Dreieck 52">
            <a:extLst>
              <a:ext uri="{FF2B5EF4-FFF2-40B4-BE49-F238E27FC236}">
                <a16:creationId xmlns:a16="http://schemas.microsoft.com/office/drawing/2014/main" id="{A31F3178-FEA1-4F70-8EAA-D2607B88C63F}"/>
              </a:ext>
            </a:extLst>
          </p:cNvPr>
          <p:cNvSpPr/>
          <p:nvPr/>
        </p:nvSpPr>
        <p:spPr>
          <a:xfrm rot="5400000">
            <a:off x="2568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4" name="Gleichschenkliges Dreieck 53">
            <a:extLst>
              <a:ext uri="{FF2B5EF4-FFF2-40B4-BE49-F238E27FC236}">
                <a16:creationId xmlns:a16="http://schemas.microsoft.com/office/drawing/2014/main" id="{C8FE2F6E-FD59-40AE-B004-459C9F069D17}"/>
              </a:ext>
            </a:extLst>
          </p:cNvPr>
          <p:cNvSpPr/>
          <p:nvPr/>
        </p:nvSpPr>
        <p:spPr>
          <a:xfrm rot="5400000">
            <a:off x="7150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5" name="Gleichschenkliges Dreieck 54">
            <a:extLst>
              <a:ext uri="{FF2B5EF4-FFF2-40B4-BE49-F238E27FC236}">
                <a16:creationId xmlns:a16="http://schemas.microsoft.com/office/drawing/2014/main" id="{6252B87B-96D1-4142-B049-93659EC52377}"/>
              </a:ext>
            </a:extLst>
          </p:cNvPr>
          <p:cNvSpPr/>
          <p:nvPr/>
        </p:nvSpPr>
        <p:spPr>
          <a:xfrm rot="5400000">
            <a:off x="948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70ED3584-9528-4C9C-ABA1-C487305D631F}"/>
              </a:ext>
            </a:extLst>
          </p:cNvPr>
          <p:cNvCxnSpPr>
            <a:cxnSpLocks/>
          </p:cNvCxnSpPr>
          <p:nvPr/>
        </p:nvCxnSpPr>
        <p:spPr>
          <a:xfrm>
            <a:off x="1632000" y="213300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hteck 58">
            <a:extLst>
              <a:ext uri="{FF2B5EF4-FFF2-40B4-BE49-F238E27FC236}">
                <a16:creationId xmlns:a16="http://schemas.microsoft.com/office/drawing/2014/main" id="{91A89384-0D8F-4548-A592-8D9BE7D76F75}"/>
              </a:ext>
            </a:extLst>
          </p:cNvPr>
          <p:cNvSpPr/>
          <p:nvPr/>
        </p:nvSpPr>
        <p:spPr>
          <a:xfrm>
            <a:off x="278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0" name="Gleichschenkliges Dreieck 59">
            <a:extLst>
              <a:ext uri="{FF2B5EF4-FFF2-40B4-BE49-F238E27FC236}">
                <a16:creationId xmlns:a16="http://schemas.microsoft.com/office/drawing/2014/main" id="{5E1FEF67-ABC5-4373-BA4A-475B216AEB5E}"/>
              </a:ext>
            </a:extLst>
          </p:cNvPr>
          <p:cNvSpPr/>
          <p:nvPr/>
        </p:nvSpPr>
        <p:spPr>
          <a:xfrm rot="5400000">
            <a:off x="3720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65">
            <a:extLst>
              <a:ext uri="{FF2B5EF4-FFF2-40B4-BE49-F238E27FC236}">
                <a16:creationId xmlns:a16="http://schemas.microsoft.com/office/drawing/2014/main" id="{436B3845-45B6-4226-BE7D-5E304EF34972}"/>
              </a:ext>
            </a:extLst>
          </p:cNvPr>
          <p:cNvSpPr/>
          <p:nvPr/>
        </p:nvSpPr>
        <p:spPr>
          <a:xfrm>
            <a:off x="6240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7" name="Gleichschenkliges Dreieck 66">
            <a:extLst>
              <a:ext uri="{FF2B5EF4-FFF2-40B4-BE49-F238E27FC236}">
                <a16:creationId xmlns:a16="http://schemas.microsoft.com/office/drawing/2014/main" id="{F3EC9EF4-6CB5-4C11-AFB0-452BDEDD18F6}"/>
              </a:ext>
            </a:extLst>
          </p:cNvPr>
          <p:cNvSpPr/>
          <p:nvPr/>
        </p:nvSpPr>
        <p:spPr>
          <a:xfrm rot="5400000">
            <a:off x="4872000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3" name="Gleichschenkliges Dreieck 72">
            <a:extLst>
              <a:ext uri="{FF2B5EF4-FFF2-40B4-BE49-F238E27FC236}">
                <a16:creationId xmlns:a16="http://schemas.microsoft.com/office/drawing/2014/main" id="{4FE538E4-2B59-4685-8B61-0302D91138DD}"/>
              </a:ext>
            </a:extLst>
          </p:cNvPr>
          <p:cNvSpPr/>
          <p:nvPr/>
        </p:nvSpPr>
        <p:spPr>
          <a:xfrm rot="5400000">
            <a:off x="6024000" y="234900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74" name="Rechteck 73">
            <a:extLst>
              <a:ext uri="{FF2B5EF4-FFF2-40B4-BE49-F238E27FC236}">
                <a16:creationId xmlns:a16="http://schemas.microsoft.com/office/drawing/2014/main" id="{43470660-8E3F-4972-A23E-69FFDCA836E0}"/>
              </a:ext>
            </a:extLst>
          </p:cNvPr>
          <p:cNvSpPr/>
          <p:nvPr/>
        </p:nvSpPr>
        <p:spPr>
          <a:xfrm>
            <a:off x="5088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75" name="Rechteck 74">
            <a:extLst>
              <a:ext uri="{FF2B5EF4-FFF2-40B4-BE49-F238E27FC236}">
                <a16:creationId xmlns:a16="http://schemas.microsoft.com/office/drawing/2014/main" id="{8A1259D6-7AD0-4AE4-BB23-5E2197EBB878}"/>
              </a:ext>
            </a:extLst>
          </p:cNvPr>
          <p:cNvSpPr/>
          <p:nvPr/>
        </p:nvSpPr>
        <p:spPr>
          <a:xfrm>
            <a:off x="8544000" y="2205000"/>
            <a:ext cx="864000" cy="43204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76" name="Gleichschenkliges Dreieck 75">
            <a:extLst>
              <a:ext uri="{FF2B5EF4-FFF2-40B4-BE49-F238E27FC236}">
                <a16:creationId xmlns:a16="http://schemas.microsoft.com/office/drawing/2014/main" id="{A8DB7720-CE66-4AE5-B6C0-B2EBAA908473}"/>
              </a:ext>
            </a:extLst>
          </p:cNvPr>
          <p:cNvSpPr/>
          <p:nvPr/>
        </p:nvSpPr>
        <p:spPr>
          <a:xfrm rot="5400000">
            <a:off x="8302817" y="234901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BCA76AD-70CA-40EE-8E7A-5316D0243104}"/>
              </a:ext>
            </a:extLst>
          </p:cNvPr>
          <p:cNvSpPr/>
          <p:nvPr/>
        </p:nvSpPr>
        <p:spPr>
          <a:xfrm>
            <a:off x="163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06074B2B-89F4-4DAA-A8F9-0AE1ECDBE1B4}"/>
              </a:ext>
            </a:extLst>
          </p:cNvPr>
          <p:cNvSpPr/>
          <p:nvPr/>
        </p:nvSpPr>
        <p:spPr>
          <a:xfrm>
            <a:off x="393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4C0A20BC-BD5B-4160-A549-9EF41C86469D}"/>
              </a:ext>
            </a:extLst>
          </p:cNvPr>
          <p:cNvSpPr/>
          <p:nvPr/>
        </p:nvSpPr>
        <p:spPr>
          <a:xfrm>
            <a:off x="278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80" name="Rechteck 79">
            <a:extLst>
              <a:ext uri="{FF2B5EF4-FFF2-40B4-BE49-F238E27FC236}">
                <a16:creationId xmlns:a16="http://schemas.microsoft.com/office/drawing/2014/main" id="{995570BA-35A2-432E-9996-2A3554605267}"/>
              </a:ext>
            </a:extLst>
          </p:cNvPr>
          <p:cNvSpPr/>
          <p:nvPr/>
        </p:nvSpPr>
        <p:spPr>
          <a:xfrm>
            <a:off x="5088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81" name="Rechteck 80">
            <a:extLst>
              <a:ext uri="{FF2B5EF4-FFF2-40B4-BE49-F238E27FC236}">
                <a16:creationId xmlns:a16="http://schemas.microsoft.com/office/drawing/2014/main" id="{D0FCDBB6-9C96-4B00-BC61-5843BDBD06B3}"/>
              </a:ext>
            </a:extLst>
          </p:cNvPr>
          <p:cNvSpPr/>
          <p:nvPr/>
        </p:nvSpPr>
        <p:spPr>
          <a:xfrm>
            <a:off x="6261634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98D2A44D-3F76-4FCB-8100-D6E3BC3257C7}"/>
              </a:ext>
            </a:extLst>
          </p:cNvPr>
          <p:cNvSpPr/>
          <p:nvPr/>
        </p:nvSpPr>
        <p:spPr>
          <a:xfrm>
            <a:off x="7392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EF199C2A-5543-45D5-A443-D813479DD658}"/>
              </a:ext>
            </a:extLst>
          </p:cNvPr>
          <p:cNvSpPr/>
          <p:nvPr/>
        </p:nvSpPr>
        <p:spPr>
          <a:xfrm>
            <a:off x="8544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351C833B-3397-43A3-84F1-3571C4FBD7D2}"/>
              </a:ext>
            </a:extLst>
          </p:cNvPr>
          <p:cNvSpPr/>
          <p:nvPr/>
        </p:nvSpPr>
        <p:spPr>
          <a:xfrm>
            <a:off x="9696000" y="278100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FF9C4564-CDFB-4920-8794-8A0194E904D1}"/>
              </a:ext>
            </a:extLst>
          </p:cNvPr>
          <p:cNvGrpSpPr/>
          <p:nvPr/>
        </p:nvGrpSpPr>
        <p:grpSpPr>
          <a:xfrm>
            <a:off x="9264000" y="1644240"/>
            <a:ext cx="431444" cy="576000"/>
            <a:chOff x="7789696" y="1644240"/>
            <a:chExt cx="431444" cy="576000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29DEBF4C-CC28-40BA-A33C-901310A9C956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58" name="Grafik 57">
              <a:extLst>
                <a:ext uri="{FF2B5EF4-FFF2-40B4-BE49-F238E27FC236}">
                  <a16:creationId xmlns:a16="http://schemas.microsoft.com/office/drawing/2014/main" id="{B16338E6-73EE-471D-8497-7214B81404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31" name="Rechteck 30">
            <a:extLst>
              <a:ext uri="{FF2B5EF4-FFF2-40B4-BE49-F238E27FC236}">
                <a16:creationId xmlns:a16="http://schemas.microsoft.com/office/drawing/2014/main" id="{30F74EE0-149B-4BA3-B080-27885A883204}"/>
              </a:ext>
            </a:extLst>
          </p:cNvPr>
          <p:cNvSpPr/>
          <p:nvPr/>
        </p:nvSpPr>
        <p:spPr>
          <a:xfrm>
            <a:off x="163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61CDD45E-4FE8-4066-91D0-2C183A905726}"/>
              </a:ext>
            </a:extLst>
          </p:cNvPr>
          <p:cNvSpPr/>
          <p:nvPr/>
        </p:nvSpPr>
        <p:spPr>
          <a:xfrm>
            <a:off x="278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681EA0B9-CEB8-4F07-9B28-2252FE4DBAE2}"/>
              </a:ext>
            </a:extLst>
          </p:cNvPr>
          <p:cNvSpPr/>
          <p:nvPr/>
        </p:nvSpPr>
        <p:spPr>
          <a:xfrm>
            <a:off x="393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5D0B4DBB-7692-4801-9109-B66F435C0896}"/>
              </a:ext>
            </a:extLst>
          </p:cNvPr>
          <p:cNvSpPr/>
          <p:nvPr/>
        </p:nvSpPr>
        <p:spPr>
          <a:xfrm>
            <a:off x="5088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F9DF5D53-B42B-4F76-8FB9-BC99DB111291}"/>
              </a:ext>
            </a:extLst>
          </p:cNvPr>
          <p:cNvSpPr/>
          <p:nvPr/>
        </p:nvSpPr>
        <p:spPr>
          <a:xfrm>
            <a:off x="6240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64B18FC4-0886-4DC5-844F-F1263FF7FCED}"/>
              </a:ext>
            </a:extLst>
          </p:cNvPr>
          <p:cNvSpPr/>
          <p:nvPr/>
        </p:nvSpPr>
        <p:spPr>
          <a:xfrm>
            <a:off x="7392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2BFD6B6D-B577-4D1B-9021-B5FE5143B9EB}"/>
              </a:ext>
            </a:extLst>
          </p:cNvPr>
          <p:cNvSpPr/>
          <p:nvPr/>
        </p:nvSpPr>
        <p:spPr>
          <a:xfrm>
            <a:off x="8544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20ACDF6D-68F2-4BFB-8896-C0E5E12ED295}"/>
              </a:ext>
            </a:extLst>
          </p:cNvPr>
          <p:cNvSpPr/>
          <p:nvPr/>
        </p:nvSpPr>
        <p:spPr>
          <a:xfrm>
            <a:off x="9696000" y="191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8123825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B4P 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a low-code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4296000" y="5733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Rapid, High Quality Results</a:t>
            </a:r>
          </a:p>
        </p:txBody>
      </p:sp>
      <p:sp>
        <p:nvSpPr>
          <p:cNvPr id="38" name="Rounded Rectangle">
            <a:extLst>
              <a:ext uri="{FF2B5EF4-FFF2-40B4-BE49-F238E27FC236}">
                <a16:creationId xmlns:a16="http://schemas.microsoft.com/office/drawing/2014/main" id="{5DFE86AA-4157-4079-BD1C-38B5AC8E8449}"/>
              </a:ext>
            </a:extLst>
          </p:cNvPr>
          <p:cNvSpPr/>
          <p:nvPr/>
        </p:nvSpPr>
        <p:spPr>
          <a:xfrm>
            <a:off x="336000" y="2277001"/>
            <a:ext cx="11448000" cy="2736000"/>
          </a:xfrm>
          <a:prstGeom prst="roundRect">
            <a:avLst>
              <a:gd name="adj" fmla="val 6014"/>
            </a:avLst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B873E213-EAED-4DA5-8723-F0297BE5B007}"/>
              </a:ext>
            </a:extLst>
          </p:cNvPr>
          <p:cNvSpPr/>
          <p:nvPr/>
        </p:nvSpPr>
        <p:spPr>
          <a:xfrm>
            <a:off x="4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Ingest</a:t>
            </a: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7A1A335C-7C32-4D84-940F-4DD54519A780}"/>
              </a:ext>
            </a:extLst>
          </p:cNvPr>
          <p:cNvSpPr/>
          <p:nvPr/>
        </p:nvSpPr>
        <p:spPr>
          <a:xfrm>
            <a:off x="3288000" y="2493000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 &amp;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Explore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5F4E0F98-3AED-47C8-BF08-DD2C4ECBA2DD}"/>
              </a:ext>
            </a:extLst>
          </p:cNvPr>
          <p:cNvSpPr/>
          <p:nvPr/>
        </p:nvSpPr>
        <p:spPr>
          <a:xfrm>
            <a:off x="760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process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DA5286A4-2D3A-4165-AF95-8086B9804929}"/>
              </a:ext>
            </a:extLst>
          </p:cNvPr>
          <p:cNvSpPr/>
          <p:nvPr/>
        </p:nvSpPr>
        <p:spPr>
          <a:xfrm>
            <a:off x="1048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Save and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43" name="Gleichschenkliges Dreieck 42">
            <a:extLst>
              <a:ext uri="{FF2B5EF4-FFF2-40B4-BE49-F238E27FC236}">
                <a16:creationId xmlns:a16="http://schemas.microsoft.com/office/drawing/2014/main" id="{DB8CAE93-7887-4A7B-A1FD-76280495523E}"/>
              </a:ext>
            </a:extLst>
          </p:cNvPr>
          <p:cNvSpPr/>
          <p:nvPr/>
        </p:nvSpPr>
        <p:spPr>
          <a:xfrm rot="5400000">
            <a:off x="163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948D983A-C611-4651-88A2-26405A577B51}"/>
              </a:ext>
            </a:extLst>
          </p:cNvPr>
          <p:cNvSpPr/>
          <p:nvPr/>
        </p:nvSpPr>
        <p:spPr>
          <a:xfrm rot="5400000">
            <a:off x="739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5" name="Gleichschenkliges Dreieck 74">
            <a:extLst>
              <a:ext uri="{FF2B5EF4-FFF2-40B4-BE49-F238E27FC236}">
                <a16:creationId xmlns:a16="http://schemas.microsoft.com/office/drawing/2014/main" id="{55ECE7AC-C3E1-4C56-B887-6DE849E69227}"/>
              </a:ext>
            </a:extLst>
          </p:cNvPr>
          <p:cNvSpPr/>
          <p:nvPr/>
        </p:nvSpPr>
        <p:spPr>
          <a:xfrm rot="5400000">
            <a:off x="102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7" name="Rechteck 76">
            <a:extLst>
              <a:ext uri="{FF2B5EF4-FFF2-40B4-BE49-F238E27FC236}">
                <a16:creationId xmlns:a16="http://schemas.microsoft.com/office/drawing/2014/main" id="{E520A02B-A95D-438C-A6EA-34103DD2E7BD}"/>
              </a:ext>
            </a:extLst>
          </p:cNvPr>
          <p:cNvSpPr/>
          <p:nvPr/>
        </p:nvSpPr>
        <p:spPr>
          <a:xfrm>
            <a:off x="18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Semantic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Alignment</a:t>
            </a:r>
          </a:p>
        </p:txBody>
      </p:sp>
      <p:sp>
        <p:nvSpPr>
          <p:cNvPr id="78" name="Gleichschenkliges Dreieck 77">
            <a:extLst>
              <a:ext uri="{FF2B5EF4-FFF2-40B4-BE49-F238E27FC236}">
                <a16:creationId xmlns:a16="http://schemas.microsoft.com/office/drawing/2014/main" id="{8229A06F-2F47-483C-B55A-20F4F84E9A80}"/>
              </a:ext>
            </a:extLst>
          </p:cNvPr>
          <p:cNvSpPr/>
          <p:nvPr/>
        </p:nvSpPr>
        <p:spPr>
          <a:xfrm rot="5400000">
            <a:off x="307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CD473285-FE23-40A7-AC6C-E556C2C95B80}"/>
              </a:ext>
            </a:extLst>
          </p:cNvPr>
          <p:cNvSpPr/>
          <p:nvPr/>
        </p:nvSpPr>
        <p:spPr>
          <a:xfrm>
            <a:off x="616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Enrichment</a:t>
            </a:r>
          </a:p>
        </p:txBody>
      </p:sp>
      <p:sp>
        <p:nvSpPr>
          <p:cNvPr id="80" name="Gleichschenkliges Dreieck 79">
            <a:extLst>
              <a:ext uri="{FF2B5EF4-FFF2-40B4-BE49-F238E27FC236}">
                <a16:creationId xmlns:a16="http://schemas.microsoft.com/office/drawing/2014/main" id="{AE528C97-82D9-4010-9F73-427905B88DB4}"/>
              </a:ext>
            </a:extLst>
          </p:cNvPr>
          <p:cNvSpPr/>
          <p:nvPr/>
        </p:nvSpPr>
        <p:spPr>
          <a:xfrm rot="5400000">
            <a:off x="4512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1" name="Gleichschenkliges Dreieck 80">
            <a:extLst>
              <a:ext uri="{FF2B5EF4-FFF2-40B4-BE49-F238E27FC236}">
                <a16:creationId xmlns:a16="http://schemas.microsoft.com/office/drawing/2014/main" id="{0F61273F-2E6B-4497-B3E8-C3E83DF1114E}"/>
              </a:ext>
            </a:extLst>
          </p:cNvPr>
          <p:cNvSpPr/>
          <p:nvPr/>
        </p:nvSpPr>
        <p:spPr>
          <a:xfrm rot="5400000">
            <a:off x="5952000" y="2647109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2" name="Rechteck 81">
            <a:extLst>
              <a:ext uri="{FF2B5EF4-FFF2-40B4-BE49-F238E27FC236}">
                <a16:creationId xmlns:a16="http://schemas.microsoft.com/office/drawing/2014/main" id="{3091837F-9646-4B66-BD44-561859AD4472}"/>
              </a:ext>
            </a:extLst>
          </p:cNvPr>
          <p:cNvSpPr/>
          <p:nvPr/>
        </p:nvSpPr>
        <p:spPr>
          <a:xfrm>
            <a:off x="472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 &amp; 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Consolidate</a:t>
            </a:r>
          </a:p>
        </p:txBody>
      </p:sp>
      <p:sp>
        <p:nvSpPr>
          <p:cNvPr id="83" name="Rechteck 82">
            <a:extLst>
              <a:ext uri="{FF2B5EF4-FFF2-40B4-BE49-F238E27FC236}">
                <a16:creationId xmlns:a16="http://schemas.microsoft.com/office/drawing/2014/main" id="{52AAC7A3-772C-4766-8F91-AC4EB5A926EB}"/>
              </a:ext>
            </a:extLst>
          </p:cNvPr>
          <p:cNvSpPr/>
          <p:nvPr/>
        </p:nvSpPr>
        <p:spPr>
          <a:xfrm>
            <a:off x="9048000" y="2503109"/>
            <a:ext cx="1152000" cy="43204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84" name="Gleichschenkliges Dreieck 83">
            <a:extLst>
              <a:ext uri="{FF2B5EF4-FFF2-40B4-BE49-F238E27FC236}">
                <a16:creationId xmlns:a16="http://schemas.microsoft.com/office/drawing/2014/main" id="{1F8E3D81-0E46-46AC-B96D-9F398D3AF2EF}"/>
              </a:ext>
            </a:extLst>
          </p:cNvPr>
          <p:cNvSpPr/>
          <p:nvPr/>
        </p:nvSpPr>
        <p:spPr>
          <a:xfrm rot="5400000">
            <a:off x="8544000" y="2647125"/>
            <a:ext cx="144016" cy="144016"/>
          </a:xfrm>
          <a:prstGeom prst="triangle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200" dirty="0">
              <a:solidFill>
                <a:schemeClr val="tx1"/>
              </a:solidFill>
            </a:endParaRPr>
          </a:p>
        </p:txBody>
      </p:sp>
      <p:sp>
        <p:nvSpPr>
          <p:cNvPr id="85" name="Rechteck 84">
            <a:extLst>
              <a:ext uri="{FF2B5EF4-FFF2-40B4-BE49-F238E27FC236}">
                <a16:creationId xmlns:a16="http://schemas.microsoft.com/office/drawing/2014/main" id="{BDF9A26E-9797-483E-8A8A-2CF3F599CB50}"/>
              </a:ext>
            </a:extLst>
          </p:cNvPr>
          <p:cNvSpPr/>
          <p:nvPr/>
        </p:nvSpPr>
        <p:spPr>
          <a:xfrm>
            <a:off x="4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From files,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databases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the Internet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r>
              <a:rPr lang="en-US" sz="1000" dirty="0">
                <a:solidFill>
                  <a:schemeClr val="bg1"/>
                </a:solidFill>
              </a:rPr>
              <a:t>, ...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86" name="Rechteck 85">
            <a:extLst>
              <a:ext uri="{FF2B5EF4-FFF2-40B4-BE49-F238E27FC236}">
                <a16:creationId xmlns:a16="http://schemas.microsoft.com/office/drawing/2014/main" id="{77901057-9348-436D-8D82-C11D9B46FC16}"/>
              </a:ext>
            </a:extLst>
          </p:cNvPr>
          <p:cNvSpPr/>
          <p:nvPr/>
        </p:nvSpPr>
        <p:spPr>
          <a:xfrm>
            <a:off x="3288000" y="3069000"/>
            <a:ext cx="1368000" cy="197655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extract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data you need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Check all headers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Resolve 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Interpolate missing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Identify and resolve  duplications</a:t>
            </a:r>
          </a:p>
        </p:txBody>
      </p:sp>
      <p:sp>
        <p:nvSpPr>
          <p:cNvPr id="87" name="Rechteck 86">
            <a:extLst>
              <a:ext uri="{FF2B5EF4-FFF2-40B4-BE49-F238E27FC236}">
                <a16:creationId xmlns:a16="http://schemas.microsoft.com/office/drawing/2014/main" id="{2B60A4A8-2FC3-425F-9C83-E957C31EC108}"/>
              </a:ext>
            </a:extLst>
          </p:cNvPr>
          <p:cNvSpPr/>
          <p:nvPr/>
        </p:nvSpPr>
        <p:spPr>
          <a:xfrm>
            <a:off x="18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Harmonize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keywords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values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headers and overall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different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number formats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 deviating terminologies</a:t>
            </a:r>
          </a:p>
        </p:txBody>
      </p:sp>
      <p:sp>
        <p:nvSpPr>
          <p:cNvPr id="88" name="Rechteck 87">
            <a:extLst>
              <a:ext uri="{FF2B5EF4-FFF2-40B4-BE49-F238E27FC236}">
                <a16:creationId xmlns:a16="http://schemas.microsoft.com/office/drawing/2014/main" id="{0675EF14-86A3-443D-B685-C480C196B65D}"/>
              </a:ext>
            </a:extLst>
          </p:cNvPr>
          <p:cNvSpPr/>
          <p:nvPr/>
        </p:nvSpPr>
        <p:spPr>
          <a:xfrm>
            <a:off x="472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Combine data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from multiple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Eliminate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redundant data</a:t>
            </a:r>
          </a:p>
        </p:txBody>
      </p:sp>
      <p:sp>
        <p:nvSpPr>
          <p:cNvPr id="89" name="Rechteck 88">
            <a:extLst>
              <a:ext uri="{FF2B5EF4-FFF2-40B4-BE49-F238E27FC236}">
                <a16:creationId xmlns:a16="http://schemas.microsoft.com/office/drawing/2014/main" id="{49AF56EF-65C2-44BB-908C-0A2E19E0973A}"/>
              </a:ext>
            </a:extLst>
          </p:cNvPr>
          <p:cNvSpPr/>
          <p:nvPr/>
        </p:nvSpPr>
        <p:spPr>
          <a:xfrm>
            <a:off x="616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Fill information gaps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Enrich the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information value</a:t>
            </a: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2E294186-8D3B-41EC-A3A5-76F0B5483903}"/>
              </a:ext>
            </a:extLst>
          </p:cNvPr>
          <p:cNvSpPr/>
          <p:nvPr/>
        </p:nvSpPr>
        <p:spPr>
          <a:xfrm>
            <a:off x="760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Consolidate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Pivot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Align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</a:t>
            </a:r>
          </a:p>
        </p:txBody>
      </p:sp>
      <p:sp>
        <p:nvSpPr>
          <p:cNvPr id="91" name="Rechteck 90">
            <a:extLst>
              <a:ext uri="{FF2B5EF4-FFF2-40B4-BE49-F238E27FC236}">
                <a16:creationId xmlns:a16="http://schemas.microsoft.com/office/drawing/2014/main" id="{C288DDD6-41D6-494B-8D6F-FABD607A433C}"/>
              </a:ext>
            </a:extLst>
          </p:cNvPr>
          <p:cNvSpPr/>
          <p:nvPr/>
        </p:nvSpPr>
        <p:spPr>
          <a:xfrm>
            <a:off x="9048000" y="3079109"/>
            <a:ext cx="1368000" cy="1512248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Sort and arrange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Add style, formats and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colors</a:t>
            </a:r>
          </a:p>
        </p:txBody>
      </p:sp>
      <p:sp>
        <p:nvSpPr>
          <p:cNvPr id="92" name="Rechteck 91">
            <a:extLst>
              <a:ext uri="{FF2B5EF4-FFF2-40B4-BE49-F238E27FC236}">
                <a16:creationId xmlns:a16="http://schemas.microsoft.com/office/drawing/2014/main" id="{6697CCD0-2611-4C02-BE06-26FB7E50ECBC}"/>
              </a:ext>
            </a:extLst>
          </p:cNvPr>
          <p:cNvSpPr/>
          <p:nvPr/>
        </p:nvSpPr>
        <p:spPr>
          <a:xfrm>
            <a:off x="10488000" y="3068960"/>
            <a:ext cx="1368000" cy="1224216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Excel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HTML, XML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JSON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CSV, </a:t>
            </a:r>
            <a:r>
              <a:rPr lang="en-US" sz="1000" dirty="0" err="1">
                <a:solidFill>
                  <a:schemeClr val="bg1"/>
                </a:solidFill>
              </a:rPr>
              <a:t>TSV</a:t>
            </a:r>
            <a:endParaRPr lang="en-US" sz="1000" dirty="0">
              <a:solidFill>
                <a:schemeClr val="bg1"/>
              </a:solidFill>
            </a:endParaRP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bg1"/>
                </a:solidFill>
              </a:rPr>
              <a:t>Text files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and many more</a:t>
            </a:r>
          </a:p>
        </p:txBody>
      </p:sp>
      <p:sp>
        <p:nvSpPr>
          <p:cNvPr id="93" name="B4P">
            <a:extLst>
              <a:ext uri="{FF2B5EF4-FFF2-40B4-BE49-F238E27FC236}">
                <a16:creationId xmlns:a16="http://schemas.microsoft.com/office/drawing/2014/main" id="{C53A7837-412F-40EF-AE7F-001E96E2AEE0}"/>
              </a:ext>
            </a:extLst>
          </p:cNvPr>
          <p:cNvSpPr txBox="1"/>
          <p:nvPr/>
        </p:nvSpPr>
        <p:spPr>
          <a:xfrm>
            <a:off x="5391569" y="3966003"/>
            <a:ext cx="1340723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3000" b="1">
                <a:solidFill>
                  <a:srgbClr val="FFFFFF"/>
                </a:solidFill>
              </a:defRPr>
            </a:lvl1pPr>
          </a:lstStyle>
          <a:p>
            <a:r>
              <a:rPr lang="en-US" sz="4800" dirty="0">
                <a:solidFill>
                  <a:schemeClr val="bg1"/>
                </a:solidFill>
              </a:rPr>
              <a:t>B4P</a:t>
            </a: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00000" y="1648916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ruppieren 96">
            <a:extLst>
              <a:ext uri="{FF2B5EF4-FFF2-40B4-BE49-F238E27FC236}">
                <a16:creationId xmlns:a16="http://schemas.microsoft.com/office/drawing/2014/main" id="{175E3E29-BFC7-446C-9D4D-46DE53CFA19F}"/>
              </a:ext>
            </a:extLst>
          </p:cNvPr>
          <p:cNvGrpSpPr/>
          <p:nvPr/>
        </p:nvGrpSpPr>
        <p:grpSpPr>
          <a:xfrm>
            <a:off x="6697491" y="5085000"/>
            <a:ext cx="431480" cy="576048"/>
            <a:chOff x="7789696" y="1644240"/>
            <a:chExt cx="431444" cy="576000"/>
          </a:xfrm>
        </p:grpSpPr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8F6B76ED-4C74-4A39-9E50-13BFAFA1C46F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99" name="Grafik 98">
              <a:extLst>
                <a:ext uri="{FF2B5EF4-FFF2-40B4-BE49-F238E27FC236}">
                  <a16:creationId xmlns:a16="http://schemas.microsoft.com/office/drawing/2014/main" id="{E58ADE8B-6815-4AB1-BC57-07B0354EB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7129491" y="5301000"/>
            <a:ext cx="32383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/>
              <a:t>Integrated analysis completed in seconds</a:t>
            </a:r>
            <a:endParaRPr lang="en-US" sz="1200" dirty="0"/>
          </a:p>
        </p:txBody>
      </p:sp>
      <p:sp>
        <p:nvSpPr>
          <p:cNvPr id="45" name="Pfeil: nach rechts 95">
            <a:extLst>
              <a:ext uri="{FF2B5EF4-FFF2-40B4-BE49-F238E27FC236}">
                <a16:creationId xmlns:a16="http://schemas.microsoft.com/office/drawing/2014/main" id="{0B9DB3E4-EDDE-A64C-B155-6CB81DA9A1E0}"/>
              </a:ext>
            </a:extLst>
          </p:cNvPr>
          <p:cNvSpPr/>
          <p:nvPr/>
        </p:nvSpPr>
        <p:spPr>
          <a:xfrm rot="5400000">
            <a:off x="5727592" y="4977000"/>
            <a:ext cx="720000" cy="648000"/>
          </a:xfrm>
          <a:prstGeom prst="rightArrow">
            <a:avLst>
              <a:gd name="adj1" fmla="val 43730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Rechteck 4">
            <a:extLst>
              <a:ext uri="{FF2B5EF4-FFF2-40B4-BE49-F238E27FC236}">
                <a16:creationId xmlns:a16="http://schemas.microsoft.com/office/drawing/2014/main" id="{621E4257-2177-4F40-ACBA-57A597C98945}"/>
              </a:ext>
            </a:extLst>
          </p:cNvPr>
          <p:cNvSpPr/>
          <p:nvPr/>
        </p:nvSpPr>
        <p:spPr>
          <a:xfrm>
            <a:off x="4406101" y="1197000"/>
            <a:ext cx="3456000" cy="360040"/>
          </a:xfrm>
          <a:prstGeom prst="rect">
            <a:avLst/>
          </a:prstGeom>
          <a:solidFill>
            <a:srgbClr val="2850A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Start Data Analysis Task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882DF275-694B-44A7-9555-EB9F2F6FB9F3}"/>
              </a:ext>
            </a:extLst>
          </p:cNvPr>
          <p:cNvSpPr/>
          <p:nvPr/>
        </p:nvSpPr>
        <p:spPr>
          <a:xfrm>
            <a:off x="4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A8026A1-6EDB-4B89-9841-49ADA02F9FE7}"/>
              </a:ext>
            </a:extLst>
          </p:cNvPr>
          <p:cNvSpPr/>
          <p:nvPr/>
        </p:nvSpPr>
        <p:spPr>
          <a:xfrm>
            <a:off x="18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79DBB97A-BFFB-41F0-AD63-AB2A141F028F}"/>
              </a:ext>
            </a:extLst>
          </p:cNvPr>
          <p:cNvSpPr/>
          <p:nvPr/>
        </p:nvSpPr>
        <p:spPr>
          <a:xfrm>
            <a:off x="32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B93DBE8C-13E1-464F-828A-E82CADCBCF73}"/>
              </a:ext>
            </a:extLst>
          </p:cNvPr>
          <p:cNvSpPr/>
          <p:nvPr/>
        </p:nvSpPr>
        <p:spPr>
          <a:xfrm>
            <a:off x="472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4CD808F3-901C-42DC-AB95-1D6B32CEFE91}"/>
              </a:ext>
            </a:extLst>
          </p:cNvPr>
          <p:cNvSpPr/>
          <p:nvPr/>
        </p:nvSpPr>
        <p:spPr>
          <a:xfrm>
            <a:off x="616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F1382942-7921-4CD4-8EBD-AECB3DD44E67}"/>
              </a:ext>
            </a:extLst>
          </p:cNvPr>
          <p:cNvSpPr/>
          <p:nvPr/>
        </p:nvSpPr>
        <p:spPr>
          <a:xfrm>
            <a:off x="760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B422408D-F039-4E8C-9ECC-6671D072BB49}"/>
              </a:ext>
            </a:extLst>
          </p:cNvPr>
          <p:cNvSpPr/>
          <p:nvPr/>
        </p:nvSpPr>
        <p:spPr>
          <a:xfrm>
            <a:off x="904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4F1B2CC9-79A5-471F-BCD5-52155B6A8BFD}"/>
              </a:ext>
            </a:extLst>
          </p:cNvPr>
          <p:cNvSpPr/>
          <p:nvPr/>
        </p:nvSpPr>
        <p:spPr>
          <a:xfrm>
            <a:off x="10488000" y="227700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113000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16000" y="2565000"/>
            <a:ext cx="9393516" cy="2441796"/>
          </a:xfrm>
          <a:prstGeom prst="roundRect">
            <a:avLst>
              <a:gd name="adj" fmla="val 6014"/>
            </a:avLst>
          </a:prstGeom>
          <a:gradFill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</a:gra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534036" y="577440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2225">
            <a:solidFill>
              <a:srgbClr val="A7BDE9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exports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75000"/>
                  </a:schemeClr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94486" y="2538965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720062" y="1395361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95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Rectangle 79">
            <a:extLst>
              <a:ext uri="{FF2B5EF4-FFF2-40B4-BE49-F238E27FC236}">
                <a16:creationId xmlns:a16="http://schemas.microsoft.com/office/drawing/2014/main" id="{9C042470-24DA-C54D-9A27-91105BFD6062}"/>
              </a:ext>
            </a:extLst>
          </p:cNvPr>
          <p:cNvSpPr/>
          <p:nvPr/>
        </p:nvSpPr>
        <p:spPr>
          <a:xfrm>
            <a:off x="1560000" y="2493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B4P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340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16000" y="2349000"/>
            <a:ext cx="9393516" cy="2500053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5" name="Rounded Rectangle">
            <a:extLst>
              <a:ext uri="{FF2B5EF4-FFF2-40B4-BE49-F238E27FC236}">
                <a16:creationId xmlns:a16="http://schemas.microsoft.com/office/drawing/2014/main" id="{3EB22037-6F4B-1846-AB61-B9CC869A9A4A}"/>
              </a:ext>
            </a:extLst>
          </p:cNvPr>
          <p:cNvSpPr/>
          <p:nvPr/>
        </p:nvSpPr>
        <p:spPr>
          <a:xfrm>
            <a:off x="1416000" y="1251647"/>
            <a:ext cx="9393516" cy="670685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6" name="Rounded Rectangle">
            <a:extLst>
              <a:ext uri="{FF2B5EF4-FFF2-40B4-BE49-F238E27FC236}">
                <a16:creationId xmlns:a16="http://schemas.microsoft.com/office/drawing/2014/main" id="{DC7F731A-A7ED-5C4D-B8CD-E39AFC25B55E}"/>
              </a:ext>
            </a:extLst>
          </p:cNvPr>
          <p:cNvSpPr/>
          <p:nvPr/>
        </p:nvSpPr>
        <p:spPr>
          <a:xfrm>
            <a:off x="1416000" y="5466714"/>
            <a:ext cx="9393516" cy="942314"/>
          </a:xfrm>
          <a:prstGeom prst="roundRect">
            <a:avLst>
              <a:gd name="adj" fmla="val 6014"/>
            </a:avLst>
          </a:prstGeom>
          <a:solidFill>
            <a:schemeClr val="bg1">
              <a:lumMod val="50000"/>
              <a:alpha val="5000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646821" y="1867512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1565459" y="5638606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546486" y="2784064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850486" y="2776445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06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10486" y="2776446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482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065303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39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546486" y="2693759"/>
            <a:ext cx="8928000" cy="0"/>
          </a:xfrm>
          <a:prstGeom prst="straightConnector1">
            <a:avLst/>
          </a:prstGeom>
          <a:ln w="2857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698486" y="2776445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34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154486" y="2765759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78648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5938486" y="2909759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02486" y="2772985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458486" y="2765760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277136" y="2909775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54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85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69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02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176120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06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458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10486" y="3341759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18864" y="2384132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06786" y="5499963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31945" y="1362396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1565459" y="1339306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4" name="Rectangle 79">
            <a:extLst>
              <a:ext uri="{FF2B5EF4-FFF2-40B4-BE49-F238E27FC236}">
                <a16:creationId xmlns:a16="http://schemas.microsoft.com/office/drawing/2014/main" id="{F2291247-F3B7-DC43-84C5-8C44E7442C57}"/>
              </a:ext>
            </a:extLst>
          </p:cNvPr>
          <p:cNvSpPr/>
          <p:nvPr/>
        </p:nvSpPr>
        <p:spPr>
          <a:xfrm>
            <a:off x="1488000" y="2354766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850A0"/>
                </a:solidFill>
              </a:rPr>
              <a:t>B4P</a:t>
            </a:r>
            <a:endParaRPr lang="en-US" dirty="0">
              <a:solidFill>
                <a:srgbClr val="2850A0"/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646820" y="4779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6822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ounded Rectangle">
            <a:extLst>
              <a:ext uri="{FF2B5EF4-FFF2-40B4-BE49-F238E27FC236}">
                <a16:creationId xmlns:a16="http://schemas.microsoft.com/office/drawing/2014/main" id="{BEEB8E30-D4D0-F540-B94A-D6FC1CEDD567}"/>
              </a:ext>
            </a:extLst>
          </p:cNvPr>
          <p:cNvSpPr/>
          <p:nvPr/>
        </p:nvSpPr>
        <p:spPr>
          <a:xfrm>
            <a:off x="1477266" y="2412157"/>
            <a:ext cx="9393516" cy="2256723"/>
          </a:xfrm>
          <a:prstGeom prst="roundRect">
            <a:avLst>
              <a:gd name="adj" fmla="val 6014"/>
            </a:avLst>
          </a:prstGeom>
          <a:solidFill>
            <a:srgbClr val="3264C8"/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 dirty="0">
                <a:solidFill>
                  <a:srgbClr val="2850A0"/>
                </a:solidFill>
              </a:rPr>
              <a:t> 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57" name="Pfeil: nach rechts 95">
            <a:extLst>
              <a:ext uri="{FF2B5EF4-FFF2-40B4-BE49-F238E27FC236}">
                <a16:creationId xmlns:a16="http://schemas.microsoft.com/office/drawing/2014/main" id="{1C36DC4A-FB4E-3142-A695-CDA94AB45765}"/>
              </a:ext>
            </a:extLst>
          </p:cNvPr>
          <p:cNvSpPr/>
          <p:nvPr/>
        </p:nvSpPr>
        <p:spPr>
          <a:xfrm rot="5400000">
            <a:off x="5702062" y="1914073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Rectangle 79">
            <a:extLst>
              <a:ext uri="{FF2B5EF4-FFF2-40B4-BE49-F238E27FC236}">
                <a16:creationId xmlns:a16="http://schemas.microsoft.com/office/drawing/2014/main" id="{6B707A3D-193C-8442-9B29-5C68DF149C57}"/>
              </a:ext>
            </a:extLst>
          </p:cNvPr>
          <p:cNvSpPr/>
          <p:nvPr/>
        </p:nvSpPr>
        <p:spPr>
          <a:xfrm>
            <a:off x="6785800" y="5450096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9" name="Rechteck 48">
            <a:extLst>
              <a:ext uri="{FF2B5EF4-FFF2-40B4-BE49-F238E27FC236}">
                <a16:creationId xmlns:a16="http://schemas.microsoft.com/office/drawing/2014/main" id="{82880E8C-A8FE-6E48-B826-40130F60166A}"/>
              </a:ext>
            </a:extLst>
          </p:cNvPr>
          <p:cNvSpPr/>
          <p:nvPr/>
        </p:nvSpPr>
        <p:spPr>
          <a:xfrm>
            <a:off x="1601728" y="2876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200" name="Rechteck 49">
            <a:extLst>
              <a:ext uri="{FF2B5EF4-FFF2-40B4-BE49-F238E27FC236}">
                <a16:creationId xmlns:a16="http://schemas.microsoft.com/office/drawing/2014/main" id="{CB164945-C2B6-FB40-BADE-4CD71973B35A}"/>
              </a:ext>
            </a:extLst>
          </p:cNvPr>
          <p:cNvSpPr/>
          <p:nvPr/>
        </p:nvSpPr>
        <p:spPr>
          <a:xfrm>
            <a:off x="3905728" y="2868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201" name="Rechteck 50">
            <a:extLst>
              <a:ext uri="{FF2B5EF4-FFF2-40B4-BE49-F238E27FC236}">
                <a16:creationId xmlns:a16="http://schemas.microsoft.com/office/drawing/2014/main" id="{6B3F0B22-9D66-4743-926F-7ED780CD4693}"/>
              </a:ext>
            </a:extLst>
          </p:cNvPr>
          <p:cNvSpPr/>
          <p:nvPr/>
        </p:nvSpPr>
        <p:spPr>
          <a:xfrm>
            <a:off x="7361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202" name="Rechteck 51">
            <a:extLst>
              <a:ext uri="{FF2B5EF4-FFF2-40B4-BE49-F238E27FC236}">
                <a16:creationId xmlns:a16="http://schemas.microsoft.com/office/drawing/2014/main" id="{4C0A62C9-9DD7-9843-9E69-81767AEA6604}"/>
              </a:ext>
            </a:extLst>
          </p:cNvPr>
          <p:cNvSpPr/>
          <p:nvPr/>
        </p:nvSpPr>
        <p:spPr>
          <a:xfrm>
            <a:off x="9665728" y="2868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203" name="Gleichschenkliges Dreieck 52">
            <a:extLst>
              <a:ext uri="{FF2B5EF4-FFF2-40B4-BE49-F238E27FC236}">
                <a16:creationId xmlns:a16="http://schemas.microsoft.com/office/drawing/2014/main" id="{DA404AD7-8E27-0E47-BF92-9BDE0F24B93B}"/>
              </a:ext>
            </a:extLst>
          </p:cNvPr>
          <p:cNvSpPr/>
          <p:nvPr/>
        </p:nvSpPr>
        <p:spPr>
          <a:xfrm rot="5400000">
            <a:off x="2537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4" name="Gleichschenkliges Dreieck 53">
            <a:extLst>
              <a:ext uri="{FF2B5EF4-FFF2-40B4-BE49-F238E27FC236}">
                <a16:creationId xmlns:a16="http://schemas.microsoft.com/office/drawing/2014/main" id="{840EB5F1-EE74-3D48-8BFB-28C5A406E490}"/>
              </a:ext>
            </a:extLst>
          </p:cNvPr>
          <p:cNvSpPr/>
          <p:nvPr/>
        </p:nvSpPr>
        <p:spPr>
          <a:xfrm rot="5400000">
            <a:off x="7120545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5" name="Gleichschenkliges Dreieck 54">
            <a:extLst>
              <a:ext uri="{FF2B5EF4-FFF2-40B4-BE49-F238E27FC236}">
                <a16:creationId xmlns:a16="http://schemas.microsoft.com/office/drawing/2014/main" id="{B03C795E-4239-D74B-852A-81A2F0CF7117}"/>
              </a:ext>
            </a:extLst>
          </p:cNvPr>
          <p:cNvSpPr/>
          <p:nvPr/>
        </p:nvSpPr>
        <p:spPr>
          <a:xfrm rot="5400000">
            <a:off x="944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206" name="Gerade Verbindung mit Pfeil 55">
            <a:extLst>
              <a:ext uri="{FF2B5EF4-FFF2-40B4-BE49-F238E27FC236}">
                <a16:creationId xmlns:a16="http://schemas.microsoft.com/office/drawing/2014/main" id="{7B73641C-280F-FD46-A0A8-D9CD318B116B}"/>
              </a:ext>
            </a:extLst>
          </p:cNvPr>
          <p:cNvCxnSpPr>
            <a:cxnSpLocks/>
          </p:cNvCxnSpPr>
          <p:nvPr/>
        </p:nvCxnSpPr>
        <p:spPr>
          <a:xfrm>
            <a:off x="1601728" y="2786097"/>
            <a:ext cx="8928000" cy="0"/>
          </a:xfrm>
          <a:prstGeom prst="straightConnector1">
            <a:avLst/>
          </a:prstGeom>
          <a:ln w="22225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echteck 58">
            <a:extLst>
              <a:ext uri="{FF2B5EF4-FFF2-40B4-BE49-F238E27FC236}">
                <a16:creationId xmlns:a16="http://schemas.microsoft.com/office/drawing/2014/main" id="{D714D88F-881C-8A43-ABF9-7BCD448BAFB8}"/>
              </a:ext>
            </a:extLst>
          </p:cNvPr>
          <p:cNvSpPr/>
          <p:nvPr/>
        </p:nvSpPr>
        <p:spPr>
          <a:xfrm>
            <a:off x="2753728" y="2868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208" name="Gleichschenkliges Dreieck 59">
            <a:extLst>
              <a:ext uri="{FF2B5EF4-FFF2-40B4-BE49-F238E27FC236}">
                <a16:creationId xmlns:a16="http://schemas.microsoft.com/office/drawing/2014/main" id="{A9375E20-FED1-BD46-933A-ED2BC4C792CB}"/>
              </a:ext>
            </a:extLst>
          </p:cNvPr>
          <p:cNvSpPr/>
          <p:nvPr/>
        </p:nvSpPr>
        <p:spPr>
          <a:xfrm rot="5400000">
            <a:off x="3689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09" name="Rechteck 65">
            <a:extLst>
              <a:ext uri="{FF2B5EF4-FFF2-40B4-BE49-F238E27FC236}">
                <a16:creationId xmlns:a16="http://schemas.microsoft.com/office/drawing/2014/main" id="{9A175198-DA29-B04B-A131-A0C0BEE82D59}"/>
              </a:ext>
            </a:extLst>
          </p:cNvPr>
          <p:cNvSpPr/>
          <p:nvPr/>
        </p:nvSpPr>
        <p:spPr>
          <a:xfrm>
            <a:off x="6209728" y="2858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210" name="Gleichschenkliges Dreieck 66">
            <a:extLst>
              <a:ext uri="{FF2B5EF4-FFF2-40B4-BE49-F238E27FC236}">
                <a16:creationId xmlns:a16="http://schemas.microsoft.com/office/drawing/2014/main" id="{2FF6C55C-0B5B-4146-8910-0CBE7DE4CCFB}"/>
              </a:ext>
            </a:extLst>
          </p:cNvPr>
          <p:cNvSpPr/>
          <p:nvPr/>
        </p:nvSpPr>
        <p:spPr>
          <a:xfrm rot="5400000">
            <a:off x="484172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1" name="Gleichschenkliges Dreieck 72">
            <a:extLst>
              <a:ext uri="{FF2B5EF4-FFF2-40B4-BE49-F238E27FC236}">
                <a16:creationId xmlns:a16="http://schemas.microsoft.com/office/drawing/2014/main" id="{9C168DEA-14B5-3D46-A4AA-317C8441C602}"/>
              </a:ext>
            </a:extLst>
          </p:cNvPr>
          <p:cNvSpPr/>
          <p:nvPr/>
        </p:nvSpPr>
        <p:spPr>
          <a:xfrm rot="5400000">
            <a:off x="5993728" y="3002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2" name="Rechteck 73">
            <a:extLst>
              <a:ext uri="{FF2B5EF4-FFF2-40B4-BE49-F238E27FC236}">
                <a16:creationId xmlns:a16="http://schemas.microsoft.com/office/drawing/2014/main" id="{BD5EC888-545E-2747-BB86-6AC1D498FF59}"/>
              </a:ext>
            </a:extLst>
          </p:cNvPr>
          <p:cNvSpPr/>
          <p:nvPr/>
        </p:nvSpPr>
        <p:spPr>
          <a:xfrm>
            <a:off x="5057728" y="2865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213" name="Rechteck 74">
            <a:extLst>
              <a:ext uri="{FF2B5EF4-FFF2-40B4-BE49-F238E27FC236}">
                <a16:creationId xmlns:a16="http://schemas.microsoft.com/office/drawing/2014/main" id="{CD131B52-4706-8D41-B50E-B2B7144C63A9}"/>
              </a:ext>
            </a:extLst>
          </p:cNvPr>
          <p:cNvSpPr/>
          <p:nvPr/>
        </p:nvSpPr>
        <p:spPr>
          <a:xfrm>
            <a:off x="8513728" y="2858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214" name="Gleichschenkliges Dreieck 75">
            <a:extLst>
              <a:ext uri="{FF2B5EF4-FFF2-40B4-BE49-F238E27FC236}">
                <a16:creationId xmlns:a16="http://schemas.microsoft.com/office/drawing/2014/main" id="{111B6A16-4648-FE4A-A2D5-EA9ECD4146F8}"/>
              </a:ext>
            </a:extLst>
          </p:cNvPr>
          <p:cNvSpPr/>
          <p:nvPr/>
        </p:nvSpPr>
        <p:spPr>
          <a:xfrm rot="5400000">
            <a:off x="8332378" y="3002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215" name="Rechteck 4">
            <a:extLst>
              <a:ext uri="{FF2B5EF4-FFF2-40B4-BE49-F238E27FC236}">
                <a16:creationId xmlns:a16="http://schemas.microsoft.com/office/drawing/2014/main" id="{56494E06-8C2C-1D46-9A7F-2E177ABE4793}"/>
              </a:ext>
            </a:extLst>
          </p:cNvPr>
          <p:cNvSpPr/>
          <p:nvPr/>
        </p:nvSpPr>
        <p:spPr>
          <a:xfrm>
            <a:off x="160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exports</a:t>
            </a:r>
          </a:p>
        </p:txBody>
      </p:sp>
      <p:sp>
        <p:nvSpPr>
          <p:cNvPr id="216" name="Rechteck 77">
            <a:extLst>
              <a:ext uri="{FF2B5EF4-FFF2-40B4-BE49-F238E27FC236}">
                <a16:creationId xmlns:a16="http://schemas.microsoft.com/office/drawing/2014/main" id="{FA27C933-1324-AC40-A622-9159181CF883}"/>
              </a:ext>
            </a:extLst>
          </p:cNvPr>
          <p:cNvSpPr/>
          <p:nvPr/>
        </p:nvSpPr>
        <p:spPr>
          <a:xfrm>
            <a:off x="390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duplications</a:t>
            </a:r>
          </a:p>
        </p:txBody>
      </p:sp>
      <p:sp>
        <p:nvSpPr>
          <p:cNvPr id="217" name="Rechteck 78">
            <a:extLst>
              <a:ext uri="{FF2B5EF4-FFF2-40B4-BE49-F238E27FC236}">
                <a16:creationId xmlns:a16="http://schemas.microsoft.com/office/drawing/2014/main" id="{150D7EE8-898B-834B-B427-9FBF1DDDFCFA}"/>
              </a:ext>
            </a:extLst>
          </p:cNvPr>
          <p:cNvSpPr/>
          <p:nvPr/>
        </p:nvSpPr>
        <p:spPr>
          <a:xfrm>
            <a:off x="275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</a:t>
            </a:r>
          </a:p>
        </p:txBody>
      </p:sp>
      <p:sp>
        <p:nvSpPr>
          <p:cNvPr id="218" name="Rechteck 79">
            <a:extLst>
              <a:ext uri="{FF2B5EF4-FFF2-40B4-BE49-F238E27FC236}">
                <a16:creationId xmlns:a16="http://schemas.microsoft.com/office/drawing/2014/main" id="{82AF14DD-6C04-9348-BB82-0E601BA3A567}"/>
              </a:ext>
            </a:extLst>
          </p:cNvPr>
          <p:cNvSpPr/>
          <p:nvPr/>
        </p:nvSpPr>
        <p:spPr>
          <a:xfrm>
            <a:off x="5057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Eliminate redundancies</a:t>
            </a:r>
          </a:p>
        </p:txBody>
      </p:sp>
      <p:sp>
        <p:nvSpPr>
          <p:cNvPr id="219" name="Rechteck 80">
            <a:extLst>
              <a:ext uri="{FF2B5EF4-FFF2-40B4-BE49-F238E27FC236}">
                <a16:creationId xmlns:a16="http://schemas.microsoft.com/office/drawing/2014/main" id="{80EC8D79-8164-6D4F-BFE8-49C055236EFD}"/>
              </a:ext>
            </a:extLst>
          </p:cNvPr>
          <p:cNvSpPr/>
          <p:nvPr/>
        </p:nvSpPr>
        <p:spPr>
          <a:xfrm>
            <a:off x="6231362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0" name="Rechteck 86">
            <a:extLst>
              <a:ext uri="{FF2B5EF4-FFF2-40B4-BE49-F238E27FC236}">
                <a16:creationId xmlns:a16="http://schemas.microsoft.com/office/drawing/2014/main" id="{ABECBE13-AE48-654A-95C0-EABF066F829C}"/>
              </a:ext>
            </a:extLst>
          </p:cNvPr>
          <p:cNvSpPr/>
          <p:nvPr/>
        </p:nvSpPr>
        <p:spPr>
          <a:xfrm>
            <a:off x="7361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Align results</a:t>
            </a:r>
          </a:p>
        </p:txBody>
      </p:sp>
      <p:sp>
        <p:nvSpPr>
          <p:cNvPr id="221" name="Rechteck 88">
            <a:extLst>
              <a:ext uri="{FF2B5EF4-FFF2-40B4-BE49-F238E27FC236}">
                <a16:creationId xmlns:a16="http://schemas.microsoft.com/office/drawing/2014/main" id="{A577FF4F-D39C-DF47-B54E-564E8783F779}"/>
              </a:ext>
            </a:extLst>
          </p:cNvPr>
          <p:cNvSpPr/>
          <p:nvPr/>
        </p:nvSpPr>
        <p:spPr>
          <a:xfrm>
            <a:off x="8513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colors</a:t>
            </a:r>
          </a:p>
        </p:txBody>
      </p:sp>
      <p:sp>
        <p:nvSpPr>
          <p:cNvPr id="222" name="Rechteck 89">
            <a:extLst>
              <a:ext uri="{FF2B5EF4-FFF2-40B4-BE49-F238E27FC236}">
                <a16:creationId xmlns:a16="http://schemas.microsoft.com/office/drawing/2014/main" id="{CBA99981-A900-5A4E-BA9E-59313E244894}"/>
              </a:ext>
            </a:extLst>
          </p:cNvPr>
          <p:cNvSpPr/>
          <p:nvPr/>
        </p:nvSpPr>
        <p:spPr>
          <a:xfrm>
            <a:off x="9665728" y="3434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800" dirty="0">
                <a:solidFill>
                  <a:schemeClr val="bg1">
                    <a:lumMod val="95000"/>
                  </a:schemeClr>
                </a:solidFill>
              </a:rPr>
              <a:t>available</a:t>
            </a:r>
          </a:p>
        </p:txBody>
      </p:sp>
      <p:grpSp>
        <p:nvGrpSpPr>
          <p:cNvPr id="223" name="Gruppieren 10">
            <a:extLst>
              <a:ext uri="{FF2B5EF4-FFF2-40B4-BE49-F238E27FC236}">
                <a16:creationId xmlns:a16="http://schemas.microsoft.com/office/drawing/2014/main" id="{071886EC-6FAA-8047-BB91-602D55279575}"/>
              </a:ext>
            </a:extLst>
          </p:cNvPr>
          <p:cNvGrpSpPr/>
          <p:nvPr/>
        </p:nvGrpSpPr>
        <p:grpSpPr>
          <a:xfrm>
            <a:off x="9377728" y="2466965"/>
            <a:ext cx="283792" cy="309627"/>
            <a:chOff x="7789696" y="1644240"/>
            <a:chExt cx="431444" cy="576000"/>
          </a:xfrm>
        </p:grpSpPr>
        <p:sp>
          <p:nvSpPr>
            <p:cNvPr id="224" name="Ellipse 9">
              <a:extLst>
                <a:ext uri="{FF2B5EF4-FFF2-40B4-BE49-F238E27FC236}">
                  <a16:creationId xmlns:a16="http://schemas.microsoft.com/office/drawing/2014/main" id="{F1F8A15B-8D43-8943-944A-CF19906B3849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225" name="Grafik 57">
              <a:extLst>
                <a:ext uri="{FF2B5EF4-FFF2-40B4-BE49-F238E27FC236}">
                  <a16:creationId xmlns:a16="http://schemas.microsoft.com/office/drawing/2014/main" id="{12D4CB9E-A6C8-4F41-98FE-59811BFC8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226" name="Group">
            <a:extLst>
              <a:ext uri="{FF2B5EF4-FFF2-40B4-BE49-F238E27FC236}">
                <a16:creationId xmlns:a16="http://schemas.microsoft.com/office/drawing/2014/main" id="{CE8A507E-B1DB-A149-82D5-C2C69CD51970}"/>
              </a:ext>
            </a:extLst>
          </p:cNvPr>
          <p:cNvGrpSpPr/>
          <p:nvPr/>
        </p:nvGrpSpPr>
        <p:grpSpPr>
          <a:xfrm>
            <a:off x="5595757" y="5343185"/>
            <a:ext cx="667889" cy="788699"/>
            <a:chOff x="0" y="0"/>
            <a:chExt cx="667887" cy="788698"/>
          </a:xfrm>
        </p:grpSpPr>
        <p:sp>
          <p:nvSpPr>
            <p:cNvPr id="227" name="Rectangle">
              <a:extLst>
                <a:ext uri="{FF2B5EF4-FFF2-40B4-BE49-F238E27FC236}">
                  <a16:creationId xmlns:a16="http://schemas.microsoft.com/office/drawing/2014/main" id="{BD5FF56F-18CF-D044-8F79-2036F86A6399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8" name="Bar Chart">
              <a:extLst>
                <a:ext uri="{FF2B5EF4-FFF2-40B4-BE49-F238E27FC236}">
                  <a16:creationId xmlns:a16="http://schemas.microsoft.com/office/drawing/2014/main" id="{C11C132E-BABE-454E-B76B-6A2512C28E42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229" name="Line Graph">
              <a:extLst>
                <a:ext uri="{FF2B5EF4-FFF2-40B4-BE49-F238E27FC236}">
                  <a16:creationId xmlns:a16="http://schemas.microsoft.com/office/drawing/2014/main" id="{0E264E4B-6C7A-B24D-91C5-D8804628DA76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230" name="Group">
              <a:extLst>
                <a:ext uri="{FF2B5EF4-FFF2-40B4-BE49-F238E27FC236}">
                  <a16:creationId xmlns:a16="http://schemas.microsoft.com/office/drawing/2014/main" id="{4573B96D-133E-9142-80A1-87C33DA32F1C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245" name="Line">
                <a:extLst>
                  <a:ext uri="{FF2B5EF4-FFF2-40B4-BE49-F238E27FC236}">
                    <a16:creationId xmlns:a16="http://schemas.microsoft.com/office/drawing/2014/main" id="{19E1AA32-9C2E-9742-9E96-9A697D87B37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6" name="Line">
                <a:extLst>
                  <a:ext uri="{FF2B5EF4-FFF2-40B4-BE49-F238E27FC236}">
                    <a16:creationId xmlns:a16="http://schemas.microsoft.com/office/drawing/2014/main" id="{BC3BA82A-A546-A444-8D18-9FB297536131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7" name="Line">
                <a:extLst>
                  <a:ext uri="{FF2B5EF4-FFF2-40B4-BE49-F238E27FC236}">
                    <a16:creationId xmlns:a16="http://schemas.microsoft.com/office/drawing/2014/main" id="{E8546B0E-2C07-A24D-8293-A7752464E02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8" name="Line">
                <a:extLst>
                  <a:ext uri="{FF2B5EF4-FFF2-40B4-BE49-F238E27FC236}">
                    <a16:creationId xmlns:a16="http://schemas.microsoft.com/office/drawing/2014/main" id="{87809767-42E2-574B-A82E-1356536CA9D3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9" name="Line">
                <a:extLst>
                  <a:ext uri="{FF2B5EF4-FFF2-40B4-BE49-F238E27FC236}">
                    <a16:creationId xmlns:a16="http://schemas.microsoft.com/office/drawing/2014/main" id="{0DAC5D94-1D04-FB43-8B52-2AD38F4430D8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0" name="Line">
                <a:extLst>
                  <a:ext uri="{FF2B5EF4-FFF2-40B4-BE49-F238E27FC236}">
                    <a16:creationId xmlns:a16="http://schemas.microsoft.com/office/drawing/2014/main" id="{33C55D90-4204-9542-AD62-43FEE11D57B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1" name="Line">
                <a:extLst>
                  <a:ext uri="{FF2B5EF4-FFF2-40B4-BE49-F238E27FC236}">
                    <a16:creationId xmlns:a16="http://schemas.microsoft.com/office/drawing/2014/main" id="{ECBE390F-17C5-F242-AFF9-2014D87D3CD7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1" name="Group">
              <a:extLst>
                <a:ext uri="{FF2B5EF4-FFF2-40B4-BE49-F238E27FC236}">
                  <a16:creationId xmlns:a16="http://schemas.microsoft.com/office/drawing/2014/main" id="{AAD142C6-3812-0244-8A35-8224E6D260CC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232" name="Line">
                <a:extLst>
                  <a:ext uri="{FF2B5EF4-FFF2-40B4-BE49-F238E27FC236}">
                    <a16:creationId xmlns:a16="http://schemas.microsoft.com/office/drawing/2014/main" id="{E9D11B50-2D01-C34F-A74A-7E6876A787B7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3" name="Line">
                <a:extLst>
                  <a:ext uri="{FF2B5EF4-FFF2-40B4-BE49-F238E27FC236}">
                    <a16:creationId xmlns:a16="http://schemas.microsoft.com/office/drawing/2014/main" id="{87A78E9E-D6E7-E442-B8AF-11BDE5FA2883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4" name="Line">
                <a:extLst>
                  <a:ext uri="{FF2B5EF4-FFF2-40B4-BE49-F238E27FC236}">
                    <a16:creationId xmlns:a16="http://schemas.microsoft.com/office/drawing/2014/main" id="{0D3F4DEB-C77C-9B4D-846E-6A09EA349D79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5" name="Line">
                <a:extLst>
                  <a:ext uri="{FF2B5EF4-FFF2-40B4-BE49-F238E27FC236}">
                    <a16:creationId xmlns:a16="http://schemas.microsoft.com/office/drawing/2014/main" id="{D58DF875-5C98-8B42-833D-FF11B969FD34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6" name="Line">
                <a:extLst>
                  <a:ext uri="{FF2B5EF4-FFF2-40B4-BE49-F238E27FC236}">
                    <a16:creationId xmlns:a16="http://schemas.microsoft.com/office/drawing/2014/main" id="{42C03190-0431-5941-B3E6-E025D780E66E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7" name="Line">
                <a:extLst>
                  <a:ext uri="{FF2B5EF4-FFF2-40B4-BE49-F238E27FC236}">
                    <a16:creationId xmlns:a16="http://schemas.microsoft.com/office/drawing/2014/main" id="{D948DF1E-02AE-6046-9B45-65F4B0F4D2A1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8" name="Line">
                <a:extLst>
                  <a:ext uri="{FF2B5EF4-FFF2-40B4-BE49-F238E27FC236}">
                    <a16:creationId xmlns:a16="http://schemas.microsoft.com/office/drawing/2014/main" id="{31799F70-FDE9-DA4F-87EA-AD1F62C88230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39" name="Line">
                <a:extLst>
                  <a:ext uri="{FF2B5EF4-FFF2-40B4-BE49-F238E27FC236}">
                    <a16:creationId xmlns:a16="http://schemas.microsoft.com/office/drawing/2014/main" id="{C5AD9AC6-3FB4-EB4A-BE2C-1BF8FCC9BBED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0" name="Line">
                <a:extLst>
                  <a:ext uri="{FF2B5EF4-FFF2-40B4-BE49-F238E27FC236}">
                    <a16:creationId xmlns:a16="http://schemas.microsoft.com/office/drawing/2014/main" id="{E3D517F8-963F-DC48-B83E-83E1495E97BB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1" name="Line">
                <a:extLst>
                  <a:ext uri="{FF2B5EF4-FFF2-40B4-BE49-F238E27FC236}">
                    <a16:creationId xmlns:a16="http://schemas.microsoft.com/office/drawing/2014/main" id="{9701E484-795B-D54D-9E13-85CE77A938DF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2" name="Line">
                <a:extLst>
                  <a:ext uri="{FF2B5EF4-FFF2-40B4-BE49-F238E27FC236}">
                    <a16:creationId xmlns:a16="http://schemas.microsoft.com/office/drawing/2014/main" id="{D96358AE-7709-4D42-A315-9A10D969A897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3" name="Line">
                <a:extLst>
                  <a:ext uri="{FF2B5EF4-FFF2-40B4-BE49-F238E27FC236}">
                    <a16:creationId xmlns:a16="http://schemas.microsoft.com/office/drawing/2014/main" id="{41147D13-DFA1-5246-BDF2-04B01996A95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44" name="Line">
                <a:extLst>
                  <a:ext uri="{FF2B5EF4-FFF2-40B4-BE49-F238E27FC236}">
                    <a16:creationId xmlns:a16="http://schemas.microsoft.com/office/drawing/2014/main" id="{A7442903-8210-C948-B5DA-A554C4101A85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6A272B07-B2EF-AA46-9086-23313C0B5B00}"/>
              </a:ext>
            </a:extLst>
          </p:cNvPr>
          <p:cNvGrpSpPr/>
          <p:nvPr/>
        </p:nvGrpSpPr>
        <p:grpSpPr>
          <a:xfrm>
            <a:off x="4994529" y="1390175"/>
            <a:ext cx="1817570" cy="381780"/>
            <a:chOff x="1224722" y="4834720"/>
            <a:chExt cx="1817570" cy="381780"/>
          </a:xfrm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623F49CC-AF12-0241-8A63-455E05CA2757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287" name="Rectangle">
                <a:extLst>
                  <a:ext uri="{FF2B5EF4-FFF2-40B4-BE49-F238E27FC236}">
                    <a16:creationId xmlns:a16="http://schemas.microsoft.com/office/drawing/2014/main" id="{9EA05550-4335-7343-B8BE-57DAA3791DE9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8" name="Rectangle">
                <a:extLst>
                  <a:ext uri="{FF2B5EF4-FFF2-40B4-BE49-F238E27FC236}">
                    <a16:creationId xmlns:a16="http://schemas.microsoft.com/office/drawing/2014/main" id="{5B972730-E6E9-2B45-B261-F6245A814189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9" name="Rectangle">
                <a:extLst>
                  <a:ext uri="{FF2B5EF4-FFF2-40B4-BE49-F238E27FC236}">
                    <a16:creationId xmlns:a16="http://schemas.microsoft.com/office/drawing/2014/main" id="{80E318F2-6CBC-4142-A2DA-9BE0EF84F81A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35DE7D94-D6CB-414D-9C9F-0961D6C356E3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285" name="Cylinder">
                <a:extLst>
                  <a:ext uri="{FF2B5EF4-FFF2-40B4-BE49-F238E27FC236}">
                    <a16:creationId xmlns:a16="http://schemas.microsoft.com/office/drawing/2014/main" id="{7BE3315F-9213-DC48-8FF2-84D3E8A8579E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6" name="Cylinder">
                <a:extLst>
                  <a:ext uri="{FF2B5EF4-FFF2-40B4-BE49-F238E27FC236}">
                    <a16:creationId xmlns:a16="http://schemas.microsoft.com/office/drawing/2014/main" id="{4C07361E-ECD7-704D-9231-9FFC9B28B258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5" name="Gruppieren 12">
              <a:extLst>
                <a:ext uri="{FF2B5EF4-FFF2-40B4-BE49-F238E27FC236}">
                  <a16:creationId xmlns:a16="http://schemas.microsoft.com/office/drawing/2014/main" id="{158787D4-34EC-4A41-891C-44C62327A100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283" name="World">
                <a:extLst>
                  <a:ext uri="{FF2B5EF4-FFF2-40B4-BE49-F238E27FC236}">
                    <a16:creationId xmlns:a16="http://schemas.microsoft.com/office/drawing/2014/main" id="{1CD67CEC-9C76-714B-84C3-69D668E1C247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4" name="World">
                <a:extLst>
                  <a:ext uri="{FF2B5EF4-FFF2-40B4-BE49-F238E27FC236}">
                    <a16:creationId xmlns:a16="http://schemas.microsoft.com/office/drawing/2014/main" id="{2FB19D57-ECC6-3642-9B5D-D4C3C1AF2091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D92998DD-BEFF-C34D-85AD-4E74BA1B6593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257" name="Gruppieren 98">
                <a:extLst>
                  <a:ext uri="{FF2B5EF4-FFF2-40B4-BE49-F238E27FC236}">
                    <a16:creationId xmlns:a16="http://schemas.microsoft.com/office/drawing/2014/main" id="{E4729EA5-A839-0143-868E-744E2A3E7C21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271" name="Rechteck: abgerundete Ecken 99">
                  <a:extLst>
                    <a:ext uri="{FF2B5EF4-FFF2-40B4-BE49-F238E27FC236}">
                      <a16:creationId xmlns:a16="http://schemas.microsoft.com/office/drawing/2014/main" id="{67BA93D9-7F3C-6C4A-8F50-7F1F82630E0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72" name="Gerader Verbinder 100">
                  <a:extLst>
                    <a:ext uri="{FF2B5EF4-FFF2-40B4-BE49-F238E27FC236}">
                      <a16:creationId xmlns:a16="http://schemas.microsoft.com/office/drawing/2014/main" id="{8299CC8E-1B8E-5F48-846A-65C795521B4C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rader Verbinder 101">
                  <a:extLst>
                    <a:ext uri="{FF2B5EF4-FFF2-40B4-BE49-F238E27FC236}">
                      <a16:creationId xmlns:a16="http://schemas.microsoft.com/office/drawing/2014/main" id="{CA5F1D67-1AD3-8644-84A1-8990B8190798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rader Verbinder 102">
                  <a:extLst>
                    <a:ext uri="{FF2B5EF4-FFF2-40B4-BE49-F238E27FC236}">
                      <a16:creationId xmlns:a16="http://schemas.microsoft.com/office/drawing/2014/main" id="{255D4235-6803-704B-BE01-463C21DD2474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rader Verbinder 103">
                  <a:extLst>
                    <a:ext uri="{FF2B5EF4-FFF2-40B4-BE49-F238E27FC236}">
                      <a16:creationId xmlns:a16="http://schemas.microsoft.com/office/drawing/2014/main" id="{6A7EBE7E-9FCB-274B-BBE2-49B27B275E3A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Gerader Verbinder 104">
                  <a:extLst>
                    <a:ext uri="{FF2B5EF4-FFF2-40B4-BE49-F238E27FC236}">
                      <a16:creationId xmlns:a16="http://schemas.microsoft.com/office/drawing/2014/main" id="{93DD909D-EFB9-3C45-ACE2-62FE9965EC1C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Gerader Verbinder 105">
                  <a:extLst>
                    <a:ext uri="{FF2B5EF4-FFF2-40B4-BE49-F238E27FC236}">
                      <a16:creationId xmlns:a16="http://schemas.microsoft.com/office/drawing/2014/main" id="{CCCCDC87-BFD0-BC4D-B294-09B1FC2FCB96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Gerader Verbinder 106">
                  <a:extLst>
                    <a:ext uri="{FF2B5EF4-FFF2-40B4-BE49-F238E27FC236}">
                      <a16:creationId xmlns:a16="http://schemas.microsoft.com/office/drawing/2014/main" id="{CE5A89FB-CE9F-134D-8CAA-3A4FEB70BB58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" name="Gerader Verbinder 107">
                  <a:extLst>
                    <a:ext uri="{FF2B5EF4-FFF2-40B4-BE49-F238E27FC236}">
                      <a16:creationId xmlns:a16="http://schemas.microsoft.com/office/drawing/2014/main" id="{EE14B113-508D-A541-9B5D-A662B061AB50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Gerader Verbinder 108">
                  <a:extLst>
                    <a:ext uri="{FF2B5EF4-FFF2-40B4-BE49-F238E27FC236}">
                      <a16:creationId xmlns:a16="http://schemas.microsoft.com/office/drawing/2014/main" id="{28B046F3-1EF5-D44B-AEC9-A6AB910F34BC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Gerader Verbinder 109">
                  <a:extLst>
                    <a:ext uri="{FF2B5EF4-FFF2-40B4-BE49-F238E27FC236}">
                      <a16:creationId xmlns:a16="http://schemas.microsoft.com/office/drawing/2014/main" id="{3F43BD8A-FF1B-D247-A64D-E2EE34F140CA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2" name="Trapezoid 281">
                  <a:extLst>
                    <a:ext uri="{FF2B5EF4-FFF2-40B4-BE49-F238E27FC236}">
                      <a16:creationId xmlns:a16="http://schemas.microsoft.com/office/drawing/2014/main" id="{BD6AA74D-3E73-2940-80E7-DF383A0A2722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258" name="Gruppieren 98">
                <a:extLst>
                  <a:ext uri="{FF2B5EF4-FFF2-40B4-BE49-F238E27FC236}">
                    <a16:creationId xmlns:a16="http://schemas.microsoft.com/office/drawing/2014/main" id="{0E09EC5D-2B0D-3D40-9A8E-177241B7CF60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259" name="Rechteck: abgerundete Ecken 99">
                  <a:extLst>
                    <a:ext uri="{FF2B5EF4-FFF2-40B4-BE49-F238E27FC236}">
                      <a16:creationId xmlns:a16="http://schemas.microsoft.com/office/drawing/2014/main" id="{72F5B951-7A11-F541-B0E9-5B56B1EFA417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60" name="Gerader Verbinder 100">
                  <a:extLst>
                    <a:ext uri="{FF2B5EF4-FFF2-40B4-BE49-F238E27FC236}">
                      <a16:creationId xmlns:a16="http://schemas.microsoft.com/office/drawing/2014/main" id="{1CBD3C89-A1E0-EC45-BA25-6FADA5DB50B6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Gerader Verbinder 101">
                  <a:extLst>
                    <a:ext uri="{FF2B5EF4-FFF2-40B4-BE49-F238E27FC236}">
                      <a16:creationId xmlns:a16="http://schemas.microsoft.com/office/drawing/2014/main" id="{D9EBFAE6-97D1-414A-9A89-E87A38F1149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Gerader Verbinder 102">
                  <a:extLst>
                    <a:ext uri="{FF2B5EF4-FFF2-40B4-BE49-F238E27FC236}">
                      <a16:creationId xmlns:a16="http://schemas.microsoft.com/office/drawing/2014/main" id="{4BC3FE7D-316A-584E-A3B4-CDEECE073D43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Gerader Verbinder 103">
                  <a:extLst>
                    <a:ext uri="{FF2B5EF4-FFF2-40B4-BE49-F238E27FC236}">
                      <a16:creationId xmlns:a16="http://schemas.microsoft.com/office/drawing/2014/main" id="{D764D423-4B5B-544D-8E4C-61E22FCF7419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Gerader Verbinder 104">
                  <a:extLst>
                    <a:ext uri="{FF2B5EF4-FFF2-40B4-BE49-F238E27FC236}">
                      <a16:creationId xmlns:a16="http://schemas.microsoft.com/office/drawing/2014/main" id="{7FDA7D68-424C-FB4B-ACA1-F2CCADC9BB9F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Gerader Verbinder 105">
                  <a:extLst>
                    <a:ext uri="{FF2B5EF4-FFF2-40B4-BE49-F238E27FC236}">
                      <a16:creationId xmlns:a16="http://schemas.microsoft.com/office/drawing/2014/main" id="{04B434EB-6E1C-C24A-B16D-67544E66162A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Gerader Verbinder 106">
                  <a:extLst>
                    <a:ext uri="{FF2B5EF4-FFF2-40B4-BE49-F238E27FC236}">
                      <a16:creationId xmlns:a16="http://schemas.microsoft.com/office/drawing/2014/main" id="{AB339D1E-3C14-FC40-97C2-3BCDE830555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Gerader Verbinder 107">
                  <a:extLst>
                    <a:ext uri="{FF2B5EF4-FFF2-40B4-BE49-F238E27FC236}">
                      <a16:creationId xmlns:a16="http://schemas.microsoft.com/office/drawing/2014/main" id="{0FEBF8D0-1CE1-0049-BA37-B718E865AEF1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rader Verbinder 108">
                  <a:extLst>
                    <a:ext uri="{FF2B5EF4-FFF2-40B4-BE49-F238E27FC236}">
                      <a16:creationId xmlns:a16="http://schemas.microsoft.com/office/drawing/2014/main" id="{929CA0BD-9A41-FF46-9822-D1470922682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rader Verbinder 109">
                  <a:extLst>
                    <a:ext uri="{FF2B5EF4-FFF2-40B4-BE49-F238E27FC236}">
                      <a16:creationId xmlns:a16="http://schemas.microsoft.com/office/drawing/2014/main" id="{14CFE970-CF07-3546-9CFD-6006D878A924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0" name="Trapezoid 269">
                  <a:extLst>
                    <a:ext uri="{FF2B5EF4-FFF2-40B4-BE49-F238E27FC236}">
                      <a16:creationId xmlns:a16="http://schemas.microsoft.com/office/drawing/2014/main" id="{FA27FC88-DC01-2A46-BB74-FB1F8B6E8661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290" name="Rectangle 79">
            <a:extLst>
              <a:ext uri="{FF2B5EF4-FFF2-40B4-BE49-F238E27FC236}">
                <a16:creationId xmlns:a16="http://schemas.microsoft.com/office/drawing/2014/main" id="{6EC88A46-DE0D-DC49-AD0A-D201F0F30B21}"/>
              </a:ext>
            </a:extLst>
          </p:cNvPr>
          <p:cNvSpPr/>
          <p:nvPr/>
        </p:nvSpPr>
        <p:spPr>
          <a:xfrm>
            <a:off x="2409690" y="1372854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1" name="Pfeil: nach rechts 95">
            <a:extLst>
              <a:ext uri="{FF2B5EF4-FFF2-40B4-BE49-F238E27FC236}">
                <a16:creationId xmlns:a16="http://schemas.microsoft.com/office/drawing/2014/main" id="{65727A52-C856-6649-B49B-7CEB63B60EB8}"/>
              </a:ext>
            </a:extLst>
          </p:cNvPr>
          <p:cNvSpPr/>
          <p:nvPr/>
        </p:nvSpPr>
        <p:spPr>
          <a:xfrm rot="5400000">
            <a:off x="5702061" y="4539005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Rectangle 79">
            <a:extLst>
              <a:ext uri="{FF2B5EF4-FFF2-40B4-BE49-F238E27FC236}">
                <a16:creationId xmlns:a16="http://schemas.microsoft.com/office/drawing/2014/main" id="{C1A4FD95-D163-F146-AB59-BDA70AE89FC1}"/>
              </a:ext>
            </a:extLst>
          </p:cNvPr>
          <p:cNvSpPr/>
          <p:nvPr/>
        </p:nvSpPr>
        <p:spPr>
          <a:xfrm>
            <a:off x="1704000" y="2421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B4P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4" name="TextBox 36">
            <a:extLst>
              <a:ext uri="{FF2B5EF4-FFF2-40B4-BE49-F238E27FC236}">
                <a16:creationId xmlns:a16="http://schemas.microsoft.com/office/drawing/2014/main" id="{EDBE6A8F-EAE0-364A-B3F8-81163DF42BC5}"/>
              </a:ext>
            </a:extLst>
          </p:cNvPr>
          <p:cNvSpPr txBox="1"/>
          <p:nvPr/>
        </p:nvSpPr>
        <p:spPr>
          <a:xfrm>
            <a:off x="7485333" y="1553811"/>
            <a:ext cx="307987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Database exports (Salesforce, Oracle, SAP,  FileMaker)</a:t>
            </a:r>
          </a:p>
        </p:txBody>
      </p:sp>
      <p:sp>
        <p:nvSpPr>
          <p:cNvPr id="295" name="TextBox 49">
            <a:extLst>
              <a:ext uri="{FF2B5EF4-FFF2-40B4-BE49-F238E27FC236}">
                <a16:creationId xmlns:a16="http://schemas.microsoft.com/office/drawing/2014/main" id="{E815E806-9518-8F4B-A329-B6B1A1B7FFAC}"/>
              </a:ext>
            </a:extLst>
          </p:cNvPr>
          <p:cNvSpPr txBox="1"/>
          <p:nvPr/>
        </p:nvSpPr>
        <p:spPr>
          <a:xfrm>
            <a:off x="7477497" y="1413556"/>
            <a:ext cx="190543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Web data (websites, web services)</a:t>
            </a:r>
          </a:p>
        </p:txBody>
      </p:sp>
      <p:sp>
        <p:nvSpPr>
          <p:cNvPr id="296" name="TextBox 49">
            <a:extLst>
              <a:ext uri="{FF2B5EF4-FFF2-40B4-BE49-F238E27FC236}">
                <a16:creationId xmlns:a16="http://schemas.microsoft.com/office/drawing/2014/main" id="{569E0AAC-DBCA-6A43-8AC3-436825E4E767}"/>
              </a:ext>
            </a:extLst>
          </p:cNvPr>
          <p:cNvSpPr txBox="1"/>
          <p:nvPr/>
        </p:nvSpPr>
        <p:spPr>
          <a:xfrm>
            <a:off x="7485962" y="1687900"/>
            <a:ext cx="279124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800" i="1" dirty="0"/>
              <a:t>Statistical data (R, SAS, SPSS, Stata)</a:t>
            </a:r>
          </a:p>
        </p:txBody>
      </p:sp>
      <p:sp>
        <p:nvSpPr>
          <p:cNvPr id="297" name="Excel, XLS, CSV,  XML, JSON, HTML, Zip, Text (and others)">
            <a:extLst>
              <a:ext uri="{FF2B5EF4-FFF2-40B4-BE49-F238E27FC236}">
                <a16:creationId xmlns:a16="http://schemas.microsoft.com/office/drawing/2014/main" id="{2B9655B8-D4C4-4C45-B252-ECF3F155874F}"/>
              </a:ext>
            </a:extLst>
          </p:cNvPr>
          <p:cNvSpPr txBox="1"/>
          <p:nvPr/>
        </p:nvSpPr>
        <p:spPr>
          <a:xfrm>
            <a:off x="7488328" y="1269000"/>
            <a:ext cx="2905602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800" i="1" dirty="0"/>
              <a:t>Excel, XLS, CSV,  XML, JSON, HTML, Zip, Text (and others) </a:t>
            </a:r>
          </a:p>
        </p:txBody>
      </p:sp>
    </p:spTree>
    <p:extLst>
      <p:ext uri="{BB962C8B-B14F-4D97-AF65-F5344CB8AC3E}">
        <p14:creationId xmlns:p14="http://schemas.microsoft.com/office/powerpoint/2010/main" val="22489220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443013" y="2377793"/>
            <a:ext cx="9298989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446505" y="5445000"/>
            <a:ext cx="9298989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446505" y="1257731"/>
            <a:ext cx="928800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99949" y="1871404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672141" y="5650568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1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0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74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46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29324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5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0507" y="2705721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6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698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18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050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02507" y="2921721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66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22507" y="2777721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1157" y="292173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1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62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66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0141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0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22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74507" y="3353721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337112" y="4889532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161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276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391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066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218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370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8522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9674507" y="2489721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70807" y="5511925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95966" y="1374358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438051" y="1393780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5750752" y="4850206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30041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ounded Rectangle">
            <a:extLst>
              <a:ext uri="{FF2B5EF4-FFF2-40B4-BE49-F238E27FC236}">
                <a16:creationId xmlns:a16="http://schemas.microsoft.com/office/drawing/2014/main" id="{A20E1044-3162-4545-A87F-733D17DEE66D}"/>
              </a:ext>
            </a:extLst>
          </p:cNvPr>
          <p:cNvSpPr/>
          <p:nvPr/>
        </p:nvSpPr>
        <p:spPr>
          <a:xfrm>
            <a:off x="1937332" y="2349001"/>
            <a:ext cx="9427031" cy="2500053"/>
          </a:xfrm>
          <a:prstGeom prst="roundRect">
            <a:avLst>
              <a:gd name="adj" fmla="val 6014"/>
            </a:avLst>
          </a:prstGeom>
          <a:solidFill>
            <a:srgbClr val="2850A0">
              <a:alpha val="7027"/>
            </a:srgb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90" name="Rounded Rectangle">
            <a:extLst>
              <a:ext uri="{FF2B5EF4-FFF2-40B4-BE49-F238E27FC236}">
                <a16:creationId xmlns:a16="http://schemas.microsoft.com/office/drawing/2014/main" id="{B80D1A9C-7E7F-484F-8A76-3DF4DAA90D9E}"/>
              </a:ext>
            </a:extLst>
          </p:cNvPr>
          <p:cNvSpPr/>
          <p:nvPr/>
        </p:nvSpPr>
        <p:spPr>
          <a:xfrm>
            <a:off x="1937332" y="5433039"/>
            <a:ext cx="9342668" cy="953061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189" name="Rounded Rectangle">
            <a:extLst>
              <a:ext uri="{FF2B5EF4-FFF2-40B4-BE49-F238E27FC236}">
                <a16:creationId xmlns:a16="http://schemas.microsoft.com/office/drawing/2014/main" id="{74D34251-051C-C145-88FF-CA7AA91B3688}"/>
              </a:ext>
            </a:extLst>
          </p:cNvPr>
          <p:cNvSpPr/>
          <p:nvPr/>
        </p:nvSpPr>
        <p:spPr>
          <a:xfrm>
            <a:off x="1937332" y="1245770"/>
            <a:ext cx="9427030" cy="683695"/>
          </a:xfrm>
          <a:prstGeom prst="roundRect">
            <a:avLst>
              <a:gd name="adj" fmla="val 6014"/>
            </a:avLst>
          </a:prstGeom>
          <a:solidFill>
            <a:schemeClr val="bg1">
              <a:lumMod val="85000"/>
              <a:alpha val="16757"/>
            </a:schemeClr>
          </a:solidFill>
          <a:ln w="12700"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6290776" y="1859443"/>
            <a:ext cx="409604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2424639" y="5568713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210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440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861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10165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3037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620151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94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2101334" y="2693760"/>
            <a:ext cx="8928000" cy="0"/>
          </a:xfrm>
          <a:prstGeom prst="straightConnector1">
            <a:avLst/>
          </a:prstGeom>
          <a:ln w="28575">
            <a:solidFill>
              <a:srgbClr val="3366FF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325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4189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709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534133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493334" y="2909760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557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9013334" y="2765760"/>
            <a:ext cx="86400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831984" y="2909776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210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Search and Identify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Download contents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Load data from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440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relevant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Harmonize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Resolve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325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Check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align headers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Explore and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Filter out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number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557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Merge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Consolidate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Identify commonalities 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730968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Retrieve data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new calculated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Enrich the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861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Develop time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9013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Sort and arrange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Add style,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formats and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10165334" y="3341760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Save data to files: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Excel, CSV,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HTML, XML,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Initiate database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/>
                </a:solidFill>
              </a:rPr>
              <a:t>Trigger other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SW that data is</a:t>
            </a:r>
            <a:br>
              <a:rPr lang="en-US" sz="800" dirty="0">
                <a:solidFill>
                  <a:schemeClr val="tx1"/>
                </a:solidFill>
              </a:rPr>
            </a:br>
            <a:r>
              <a:rPr lang="en-US" sz="800" dirty="0">
                <a:solidFill>
                  <a:schemeClr val="tx1"/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6827939" y="4877571"/>
            <a:ext cx="335029" cy="376084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sp>
        <p:nvSpPr>
          <p:cNvPr id="103" name="Rechteck 30">
            <a:extLst>
              <a:ext uri="{FF2B5EF4-FFF2-40B4-BE49-F238E27FC236}">
                <a16:creationId xmlns:a16="http://schemas.microsoft.com/office/drawing/2014/main" id="{3E0EEC38-6E99-3444-8B80-B616A681B245}"/>
              </a:ext>
            </a:extLst>
          </p:cNvPr>
          <p:cNvSpPr/>
          <p:nvPr/>
        </p:nvSpPr>
        <p:spPr>
          <a:xfrm>
            <a:off x="210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4" name="Rechteck 32">
            <a:extLst>
              <a:ext uri="{FF2B5EF4-FFF2-40B4-BE49-F238E27FC236}">
                <a16:creationId xmlns:a16="http://schemas.microsoft.com/office/drawing/2014/main" id="{0AC4B0EF-2BA9-EF4E-AE8E-2CA70AFCF6F4}"/>
              </a:ext>
            </a:extLst>
          </p:cNvPr>
          <p:cNvSpPr/>
          <p:nvPr/>
        </p:nvSpPr>
        <p:spPr>
          <a:xfrm>
            <a:off x="325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hteck 33">
            <a:extLst>
              <a:ext uri="{FF2B5EF4-FFF2-40B4-BE49-F238E27FC236}">
                <a16:creationId xmlns:a16="http://schemas.microsoft.com/office/drawing/2014/main" id="{4E5418FF-7228-184E-938F-5EBB62B77DB4}"/>
              </a:ext>
            </a:extLst>
          </p:cNvPr>
          <p:cNvSpPr/>
          <p:nvPr/>
        </p:nvSpPr>
        <p:spPr>
          <a:xfrm>
            <a:off x="440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hteck 34">
            <a:extLst>
              <a:ext uri="{FF2B5EF4-FFF2-40B4-BE49-F238E27FC236}">
                <a16:creationId xmlns:a16="http://schemas.microsoft.com/office/drawing/2014/main" id="{FC9BC7CE-B700-8145-9390-66A6F3D749C0}"/>
              </a:ext>
            </a:extLst>
          </p:cNvPr>
          <p:cNvSpPr/>
          <p:nvPr/>
        </p:nvSpPr>
        <p:spPr>
          <a:xfrm>
            <a:off x="5557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7" name="Rechteck 35">
            <a:extLst>
              <a:ext uri="{FF2B5EF4-FFF2-40B4-BE49-F238E27FC236}">
                <a16:creationId xmlns:a16="http://schemas.microsoft.com/office/drawing/2014/main" id="{E724E25D-7048-A840-BF14-2EFBDCA326A4}"/>
              </a:ext>
            </a:extLst>
          </p:cNvPr>
          <p:cNvSpPr/>
          <p:nvPr/>
        </p:nvSpPr>
        <p:spPr>
          <a:xfrm>
            <a:off x="6709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hteck 36">
            <a:extLst>
              <a:ext uri="{FF2B5EF4-FFF2-40B4-BE49-F238E27FC236}">
                <a16:creationId xmlns:a16="http://schemas.microsoft.com/office/drawing/2014/main" id="{1194C6F3-75C4-DD4E-AC48-E71C23007FFE}"/>
              </a:ext>
            </a:extLst>
          </p:cNvPr>
          <p:cNvSpPr/>
          <p:nvPr/>
        </p:nvSpPr>
        <p:spPr>
          <a:xfrm>
            <a:off x="7861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hteck 37">
            <a:extLst>
              <a:ext uri="{FF2B5EF4-FFF2-40B4-BE49-F238E27FC236}">
                <a16:creationId xmlns:a16="http://schemas.microsoft.com/office/drawing/2014/main" id="{72EB1E0D-CE94-4942-94E0-B8BB90371547}"/>
              </a:ext>
            </a:extLst>
          </p:cNvPr>
          <p:cNvSpPr/>
          <p:nvPr/>
        </p:nvSpPr>
        <p:spPr>
          <a:xfrm>
            <a:off x="9013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hteck 38">
            <a:extLst>
              <a:ext uri="{FF2B5EF4-FFF2-40B4-BE49-F238E27FC236}">
                <a16:creationId xmlns:a16="http://schemas.microsoft.com/office/drawing/2014/main" id="{C2C1205D-58F7-524C-85E4-A1DC349E04C7}"/>
              </a:ext>
            </a:extLst>
          </p:cNvPr>
          <p:cNvSpPr/>
          <p:nvPr/>
        </p:nvSpPr>
        <p:spPr>
          <a:xfrm>
            <a:off x="10165334" y="2477760"/>
            <a:ext cx="216000" cy="216000"/>
          </a:xfrm>
          <a:prstGeom prst="rect">
            <a:avLst/>
          </a:prstGeom>
          <a:noFill/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1000" b="1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6161634" y="5499964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586793" y="1362397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881040" y="1330208"/>
            <a:ext cx="1684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2" name="Pfeil: nach rechts 95">
            <a:extLst>
              <a:ext uri="{FF2B5EF4-FFF2-40B4-BE49-F238E27FC236}">
                <a16:creationId xmlns:a16="http://schemas.microsoft.com/office/drawing/2014/main" id="{2795A4DC-EF5D-0B47-A0EA-8C8A700AE7B7}"/>
              </a:ext>
            </a:extLst>
          </p:cNvPr>
          <p:cNvSpPr/>
          <p:nvPr/>
        </p:nvSpPr>
        <p:spPr>
          <a:xfrm rot="5400000">
            <a:off x="6241579" y="4838245"/>
            <a:ext cx="507998" cy="535387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Rectangle 79">
            <a:extLst>
              <a:ext uri="{FF2B5EF4-FFF2-40B4-BE49-F238E27FC236}">
                <a16:creationId xmlns:a16="http://schemas.microsoft.com/office/drawing/2014/main" id="{0142CF32-964D-2446-BFD2-371A51F44342}"/>
              </a:ext>
            </a:extLst>
          </p:cNvPr>
          <p:cNvSpPr/>
          <p:nvPr/>
        </p:nvSpPr>
        <p:spPr>
          <a:xfrm>
            <a:off x="893283" y="3441466"/>
            <a:ext cx="10440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rgbClr val="2850A0"/>
                </a:solidFill>
              </a:rPr>
              <a:t>B4P</a:t>
            </a:r>
          </a:p>
        </p:txBody>
      </p:sp>
    </p:spTree>
    <p:extLst>
      <p:ext uri="{BB962C8B-B14F-4D97-AF65-F5344CB8AC3E}">
        <p14:creationId xmlns:p14="http://schemas.microsoft.com/office/powerpoint/2010/main" val="2756334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70D33-9C3E-4F3F-8ED9-1DC42F57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112277"/>
            <a:ext cx="11232000" cy="796723"/>
          </a:xfrm>
        </p:spPr>
        <p:txBody>
          <a:bodyPr/>
          <a:lstStyle/>
          <a:p>
            <a:pPr algn="ctr"/>
            <a:r>
              <a:rPr lang="en-US">
                <a:solidFill>
                  <a:schemeClr val="bg1">
                    <a:lumMod val="75000"/>
                  </a:schemeClr>
                </a:solidFill>
              </a:rPr>
              <a:t>Overview</a:t>
            </a:r>
            <a:r>
              <a:rPr lang="en-US">
                <a:solidFill>
                  <a:srgbClr val="2850A0"/>
                </a:solidFill>
              </a:rPr>
              <a:t> </a:t>
            </a:r>
            <a:br>
              <a:rPr lang="en-US">
                <a:solidFill>
                  <a:srgbClr val="2850A0"/>
                </a:solidFill>
              </a:rPr>
            </a:br>
            <a:r>
              <a:rPr lang="en-US">
                <a:solidFill>
                  <a:srgbClr val="2850A0"/>
                </a:solidFill>
              </a:rPr>
              <a:t>The B4P Data Integration and Analytics Engine</a:t>
            </a:r>
          </a:p>
        </p:txBody>
      </p:sp>
      <p:sp>
        <p:nvSpPr>
          <p:cNvPr id="119" name="Rectangle">
            <a:extLst>
              <a:ext uri="{FF2B5EF4-FFF2-40B4-BE49-F238E27FC236}">
                <a16:creationId xmlns:a16="http://schemas.microsoft.com/office/drawing/2014/main" id="{54BAC365-DBEA-C646-88D9-C5697AC32957}"/>
              </a:ext>
            </a:extLst>
          </p:cNvPr>
          <p:cNvSpPr/>
          <p:nvPr/>
        </p:nvSpPr>
        <p:spPr>
          <a:xfrm rot="10800000">
            <a:off x="7766076" y="2130665"/>
            <a:ext cx="1769435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0" name="Triangle">
            <a:extLst>
              <a:ext uri="{FF2B5EF4-FFF2-40B4-BE49-F238E27FC236}">
                <a16:creationId xmlns:a16="http://schemas.microsoft.com/office/drawing/2014/main" id="{D1504E2D-671C-BA47-B106-52A871113DC9}"/>
              </a:ext>
            </a:extLst>
          </p:cNvPr>
          <p:cNvSpPr/>
          <p:nvPr/>
        </p:nvSpPr>
        <p:spPr>
          <a:xfrm rot="10800000">
            <a:off x="5939857" y="3209996"/>
            <a:ext cx="1828396" cy="983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1" name="Triangle">
            <a:extLst>
              <a:ext uri="{FF2B5EF4-FFF2-40B4-BE49-F238E27FC236}">
                <a16:creationId xmlns:a16="http://schemas.microsoft.com/office/drawing/2014/main" id="{5622398D-9E4A-5845-99D7-85DCE2F199D2}"/>
              </a:ext>
            </a:extLst>
          </p:cNvPr>
          <p:cNvSpPr/>
          <p:nvPr/>
        </p:nvSpPr>
        <p:spPr>
          <a:xfrm flipH="1">
            <a:off x="5814137" y="2118658"/>
            <a:ext cx="1954116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22" name="TextBox 36">
            <a:extLst>
              <a:ext uri="{FF2B5EF4-FFF2-40B4-BE49-F238E27FC236}">
                <a16:creationId xmlns:a16="http://schemas.microsoft.com/office/drawing/2014/main" id="{471AF56E-4FFB-8541-B59E-EA32E31C410A}"/>
              </a:ext>
            </a:extLst>
          </p:cNvPr>
          <p:cNvSpPr txBox="1"/>
          <p:nvPr/>
        </p:nvSpPr>
        <p:spPr>
          <a:xfrm>
            <a:off x="1773510" y="1411722"/>
            <a:ext cx="2378734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Multiple complex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data sources</a:t>
            </a:r>
          </a:p>
        </p:txBody>
      </p:sp>
      <p:sp>
        <p:nvSpPr>
          <p:cNvPr id="123" name="TextBox 36">
            <a:extLst>
              <a:ext uri="{FF2B5EF4-FFF2-40B4-BE49-F238E27FC236}">
                <a16:creationId xmlns:a16="http://schemas.microsoft.com/office/drawing/2014/main" id="{3D53435D-E159-5A45-BC95-E5FE0FDF3B3D}"/>
              </a:ext>
            </a:extLst>
          </p:cNvPr>
          <p:cNvSpPr txBox="1"/>
          <p:nvPr/>
        </p:nvSpPr>
        <p:spPr>
          <a:xfrm>
            <a:off x="7607477" y="1387017"/>
            <a:ext cx="205524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Integrated analysis</a:t>
            </a:r>
          </a:p>
          <a:p>
            <a:pPr algn="ctr">
              <a:defRPr sz="1600" b="1">
                <a:solidFill>
                  <a:srgbClr val="535353"/>
                </a:solidFill>
              </a:defRPr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in seconds</a:t>
            </a:r>
          </a:p>
        </p:txBody>
      </p:sp>
      <p:sp>
        <p:nvSpPr>
          <p:cNvPr id="124" name="TextBox 36">
            <a:extLst>
              <a:ext uri="{FF2B5EF4-FFF2-40B4-BE49-F238E27FC236}">
                <a16:creationId xmlns:a16="http://schemas.microsoft.com/office/drawing/2014/main" id="{86688CC1-A4A9-D746-AC6B-4CF10B25A876}"/>
              </a:ext>
            </a:extLst>
          </p:cNvPr>
          <p:cNvSpPr txBox="1"/>
          <p:nvPr/>
        </p:nvSpPr>
        <p:spPr>
          <a:xfrm>
            <a:off x="4797267" y="1388078"/>
            <a:ext cx="2234733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600" b="1">
                <a:solidFill>
                  <a:srgbClr val="2850B4"/>
                </a:solidFill>
              </a:defRPr>
            </a:pPr>
            <a:r>
              <a:rPr lang="en-US" sz="1500"/>
              <a:t>B4P</a:t>
            </a:r>
            <a:r>
              <a:rPr lang="en-US"/>
              <a:t> Data Integration and Analytics Engine</a:t>
            </a:r>
          </a:p>
        </p:txBody>
      </p:sp>
      <p:sp>
        <p:nvSpPr>
          <p:cNvPr id="125" name="TextBox 37">
            <a:extLst>
              <a:ext uri="{FF2B5EF4-FFF2-40B4-BE49-F238E27FC236}">
                <a16:creationId xmlns:a16="http://schemas.microsoft.com/office/drawing/2014/main" id="{3B7622A3-8DF5-CB40-89FE-0BB2445D1D30}"/>
              </a:ext>
            </a:extLst>
          </p:cNvPr>
          <p:cNvSpPr txBox="1"/>
          <p:nvPr/>
        </p:nvSpPr>
        <p:spPr>
          <a:xfrm>
            <a:off x="4300515" y="5486779"/>
            <a:ext cx="979152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 files</a:t>
            </a:r>
          </a:p>
        </p:txBody>
      </p:sp>
      <p:sp>
        <p:nvSpPr>
          <p:cNvPr id="126" name="TextBox 36">
            <a:extLst>
              <a:ext uri="{FF2B5EF4-FFF2-40B4-BE49-F238E27FC236}">
                <a16:creationId xmlns:a16="http://schemas.microsoft.com/office/drawing/2014/main" id="{51EC99A9-E88C-0941-A7B4-85241C829BF2}"/>
              </a:ext>
            </a:extLst>
          </p:cNvPr>
          <p:cNvSpPr txBox="1"/>
          <p:nvPr/>
        </p:nvSpPr>
        <p:spPr>
          <a:xfrm>
            <a:off x="5308515" y="5702779"/>
            <a:ext cx="37277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 dirty="0"/>
              <a:t>Database exports (Salesforce, Oracle, SAP,  FileMaker, et al)</a:t>
            </a:r>
          </a:p>
        </p:txBody>
      </p:sp>
      <p:sp>
        <p:nvSpPr>
          <p:cNvPr id="127" name="TextBox 49">
            <a:extLst>
              <a:ext uri="{FF2B5EF4-FFF2-40B4-BE49-F238E27FC236}">
                <a16:creationId xmlns:a16="http://schemas.microsoft.com/office/drawing/2014/main" id="{EF3CBDCF-51A7-A947-88AD-0893A0B99556}"/>
              </a:ext>
            </a:extLst>
          </p:cNvPr>
          <p:cNvSpPr txBox="1"/>
          <p:nvPr/>
        </p:nvSpPr>
        <p:spPr>
          <a:xfrm>
            <a:off x="5308515" y="5918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Internet sources of structured data (websites, web services)</a:t>
            </a:r>
          </a:p>
        </p:txBody>
      </p:sp>
      <p:sp>
        <p:nvSpPr>
          <p:cNvPr id="128" name="TextBox 49">
            <a:extLst>
              <a:ext uri="{FF2B5EF4-FFF2-40B4-BE49-F238E27FC236}">
                <a16:creationId xmlns:a16="http://schemas.microsoft.com/office/drawing/2014/main" id="{3615CF37-596B-8840-98B5-292881859848}"/>
              </a:ext>
            </a:extLst>
          </p:cNvPr>
          <p:cNvSpPr txBox="1"/>
          <p:nvPr/>
        </p:nvSpPr>
        <p:spPr>
          <a:xfrm>
            <a:off x="5308515" y="6134779"/>
            <a:ext cx="3240000" cy="246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1200">
                <a:solidFill>
                  <a:srgbClr val="535353"/>
                </a:solidFill>
              </a:defRPr>
            </a:lvl1pPr>
          </a:lstStyle>
          <a:p>
            <a:r>
              <a:rPr lang="en-US" sz="1000"/>
              <a:t>Statistical (R, SAS, SPSS, Stata), PDF (via Tabula)</a:t>
            </a:r>
          </a:p>
        </p:txBody>
      </p:sp>
      <p:sp>
        <p:nvSpPr>
          <p:cNvPr id="129" name="Rectangle">
            <a:extLst>
              <a:ext uri="{FF2B5EF4-FFF2-40B4-BE49-F238E27FC236}">
                <a16:creationId xmlns:a16="http://schemas.microsoft.com/office/drawing/2014/main" id="{A75C5200-134D-404E-AACD-C18AEEB628A2}"/>
              </a:ext>
            </a:extLst>
          </p:cNvPr>
          <p:cNvSpPr/>
          <p:nvPr/>
        </p:nvSpPr>
        <p:spPr>
          <a:xfrm>
            <a:off x="6467359" y="4356875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0" name="Rectangle">
            <a:extLst>
              <a:ext uri="{FF2B5EF4-FFF2-40B4-BE49-F238E27FC236}">
                <a16:creationId xmlns:a16="http://schemas.microsoft.com/office/drawing/2014/main" id="{5B17369B-8D1A-1549-8D70-265585C0D53C}"/>
              </a:ext>
            </a:extLst>
          </p:cNvPr>
          <p:cNvSpPr/>
          <p:nvPr/>
        </p:nvSpPr>
        <p:spPr>
          <a:xfrm>
            <a:off x="6507942" y="4400848"/>
            <a:ext cx="275796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1" name="Triangle">
            <a:extLst>
              <a:ext uri="{FF2B5EF4-FFF2-40B4-BE49-F238E27FC236}">
                <a16:creationId xmlns:a16="http://schemas.microsoft.com/office/drawing/2014/main" id="{8AA2BAE0-4F73-5C47-A0AA-FCD80D21C2F9}"/>
              </a:ext>
            </a:extLst>
          </p:cNvPr>
          <p:cNvSpPr/>
          <p:nvPr/>
        </p:nvSpPr>
        <p:spPr>
          <a:xfrm>
            <a:off x="4060900" y="2133721"/>
            <a:ext cx="1769434" cy="983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2" name="Triangle">
            <a:extLst>
              <a:ext uri="{FF2B5EF4-FFF2-40B4-BE49-F238E27FC236}">
                <a16:creationId xmlns:a16="http://schemas.microsoft.com/office/drawing/2014/main" id="{913B95A0-F60E-6745-9D46-A0B68918CD50}"/>
              </a:ext>
            </a:extLst>
          </p:cNvPr>
          <p:cNvSpPr/>
          <p:nvPr/>
        </p:nvSpPr>
        <p:spPr>
          <a:xfrm rot="10800000" flipH="1">
            <a:off x="4060900" y="3110415"/>
            <a:ext cx="1891100" cy="108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3" name="Rectangle">
            <a:extLst>
              <a:ext uri="{FF2B5EF4-FFF2-40B4-BE49-F238E27FC236}">
                <a16:creationId xmlns:a16="http://schemas.microsoft.com/office/drawing/2014/main" id="{9FB025A3-E73A-4A43-B164-7ECD5D92394A}"/>
              </a:ext>
            </a:extLst>
          </p:cNvPr>
          <p:cNvSpPr/>
          <p:nvPr/>
        </p:nvSpPr>
        <p:spPr>
          <a:xfrm>
            <a:off x="1989599" y="2118658"/>
            <a:ext cx="2063293" cy="2061936"/>
          </a:xfrm>
          <a:prstGeom prst="rect">
            <a:avLst/>
          </a:prstGeom>
          <a:solidFill>
            <a:schemeClr val="bg1">
              <a:lumMod val="65000"/>
              <a:alpha val="11315"/>
            </a:schemeClr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34" name="Rounded Rectangle">
            <a:extLst>
              <a:ext uri="{FF2B5EF4-FFF2-40B4-BE49-F238E27FC236}">
                <a16:creationId xmlns:a16="http://schemas.microsoft.com/office/drawing/2014/main" id="{93E5775C-163B-7F4B-BB46-404B1E75771E}"/>
              </a:ext>
            </a:extLst>
          </p:cNvPr>
          <p:cNvSpPr/>
          <p:nvPr/>
        </p:nvSpPr>
        <p:spPr>
          <a:xfrm>
            <a:off x="4872034" y="2468621"/>
            <a:ext cx="2162699" cy="1385649"/>
          </a:xfrm>
          <a:prstGeom prst="roundRect">
            <a:avLst>
              <a:gd name="adj" fmla="val 13748"/>
            </a:avLst>
          </a:prstGeom>
          <a:gradFill>
            <a:gsLst>
              <a:gs pos="0">
                <a:srgbClr val="1E2D78"/>
              </a:gs>
              <a:gs pos="100000">
                <a:srgbClr val="3C5AB4"/>
              </a:gs>
            </a:gsLst>
            <a:lin ang="5400000"/>
          </a:gradFill>
          <a:ln w="12700">
            <a:miter lim="400000"/>
          </a:ln>
          <a:effectLst>
            <a:outerShdw blurRad="38100" dist="78217" dir="12543089" rotWithShape="0">
              <a:srgbClr val="000000">
                <a:alpha val="38000"/>
              </a:srgbClr>
            </a:outerShdw>
          </a:effectLst>
        </p:spPr>
        <p:txBody>
          <a:bodyPr lIns="36000" tIns="36000" rIns="36000" bIns="36000" anchor="ctr"/>
          <a:lstStyle/>
          <a:p>
            <a:pPr>
              <a:defRPr>
                <a:solidFill>
                  <a:srgbClr val="2D5AB4"/>
                </a:solidFill>
              </a:defRPr>
            </a:pPr>
            <a:endParaRPr lang="en-US"/>
          </a:p>
        </p:txBody>
      </p:sp>
      <p:sp>
        <p:nvSpPr>
          <p:cNvPr id="135" name="TextBox 36">
            <a:extLst>
              <a:ext uri="{FF2B5EF4-FFF2-40B4-BE49-F238E27FC236}">
                <a16:creationId xmlns:a16="http://schemas.microsoft.com/office/drawing/2014/main" id="{75793615-E0A4-E840-A8CD-612161259C0B}"/>
              </a:ext>
            </a:extLst>
          </p:cNvPr>
          <p:cNvSpPr txBox="1"/>
          <p:nvPr/>
        </p:nvSpPr>
        <p:spPr>
          <a:xfrm>
            <a:off x="2324706" y="3292495"/>
            <a:ext cx="924383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databases</a:t>
            </a:r>
          </a:p>
        </p:txBody>
      </p:sp>
      <p:sp>
        <p:nvSpPr>
          <p:cNvPr id="136" name="TextBox 37">
            <a:extLst>
              <a:ext uri="{FF2B5EF4-FFF2-40B4-BE49-F238E27FC236}">
                <a16:creationId xmlns:a16="http://schemas.microsoft.com/office/drawing/2014/main" id="{1C06A0AF-E58D-2049-BB3D-E6D1CE911212}"/>
              </a:ext>
            </a:extLst>
          </p:cNvPr>
          <p:cNvSpPr txBox="1"/>
          <p:nvPr/>
        </p:nvSpPr>
        <p:spPr>
          <a:xfrm>
            <a:off x="2359340" y="2309534"/>
            <a:ext cx="84341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data files</a:t>
            </a:r>
          </a:p>
        </p:txBody>
      </p:sp>
      <p:sp>
        <p:nvSpPr>
          <p:cNvPr id="137" name="TextBox 49">
            <a:extLst>
              <a:ext uri="{FF2B5EF4-FFF2-40B4-BE49-F238E27FC236}">
                <a16:creationId xmlns:a16="http://schemas.microsoft.com/office/drawing/2014/main" id="{E8B5CB61-6EF3-1742-993D-C4DB7BB4DED8}"/>
              </a:ext>
            </a:extLst>
          </p:cNvPr>
          <p:cNvSpPr txBox="1"/>
          <p:nvPr/>
        </p:nvSpPr>
        <p:spPr>
          <a:xfrm>
            <a:off x="2357685" y="3798189"/>
            <a:ext cx="85842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web data</a:t>
            </a:r>
          </a:p>
        </p:txBody>
      </p:sp>
      <p:sp>
        <p:nvSpPr>
          <p:cNvPr id="138" name="TextBox 36">
            <a:extLst>
              <a:ext uri="{FF2B5EF4-FFF2-40B4-BE49-F238E27FC236}">
                <a16:creationId xmlns:a16="http://schemas.microsoft.com/office/drawing/2014/main" id="{0FAC4719-114B-A849-9082-4C2A87C4444C}"/>
              </a:ext>
            </a:extLst>
          </p:cNvPr>
          <p:cNvSpPr txBox="1"/>
          <p:nvPr/>
        </p:nvSpPr>
        <p:spPr>
          <a:xfrm>
            <a:off x="6135276" y="4824508"/>
            <a:ext cx="1092360" cy="442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batch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programs</a:t>
            </a:r>
          </a:p>
        </p:txBody>
      </p:sp>
      <p:sp>
        <p:nvSpPr>
          <p:cNvPr id="139" name="TextBox 36">
            <a:extLst>
              <a:ext uri="{FF2B5EF4-FFF2-40B4-BE49-F238E27FC236}">
                <a16:creationId xmlns:a16="http://schemas.microsoft.com/office/drawing/2014/main" id="{651EA029-0358-4B45-A284-EA47DBAE018E}"/>
              </a:ext>
            </a:extLst>
          </p:cNvPr>
          <p:cNvSpPr txBox="1"/>
          <p:nvPr/>
        </p:nvSpPr>
        <p:spPr>
          <a:xfrm>
            <a:off x="4824009" y="4835394"/>
            <a:ext cx="1092360" cy="442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interactive</a:t>
            </a:r>
          </a:p>
          <a:p>
            <a:pPr algn="ctr">
              <a:defRPr sz="1200">
                <a:solidFill>
                  <a:schemeClr val="accent1">
                    <a:satOff val="-3054"/>
                    <a:lumOff val="-11647"/>
                  </a:schemeClr>
                </a:solidFill>
              </a:defRPr>
            </a:pPr>
            <a:r>
              <a:rPr lang="en-US" sz="1100"/>
              <a:t>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7B52D6-5BC7-9548-883B-2B6A139E7118}"/>
              </a:ext>
            </a:extLst>
          </p:cNvPr>
          <p:cNvGrpSpPr/>
          <p:nvPr/>
        </p:nvGrpSpPr>
        <p:grpSpPr>
          <a:xfrm>
            <a:off x="3705297" y="2269378"/>
            <a:ext cx="288497" cy="329375"/>
            <a:chOff x="3732405" y="2367361"/>
            <a:chExt cx="288497" cy="329375"/>
          </a:xfrm>
        </p:grpSpPr>
        <p:sp>
          <p:nvSpPr>
            <p:cNvPr id="141" name="Rectangle">
              <a:extLst>
                <a:ext uri="{FF2B5EF4-FFF2-40B4-BE49-F238E27FC236}">
                  <a16:creationId xmlns:a16="http://schemas.microsoft.com/office/drawing/2014/main" id="{4D06E08E-50D4-F146-B5C9-B57C20C3A9F1}"/>
                </a:ext>
              </a:extLst>
            </p:cNvPr>
            <p:cNvSpPr/>
            <p:nvPr/>
          </p:nvSpPr>
          <p:spPr>
            <a:xfrm>
              <a:off x="3732405" y="2367361"/>
              <a:ext cx="175089" cy="256651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2" name="Rectangle">
              <a:extLst>
                <a:ext uri="{FF2B5EF4-FFF2-40B4-BE49-F238E27FC236}">
                  <a16:creationId xmlns:a16="http://schemas.microsoft.com/office/drawing/2014/main" id="{599442C6-2809-A046-A691-8763D8F29A87}"/>
                </a:ext>
              </a:extLst>
            </p:cNvPr>
            <p:cNvSpPr/>
            <p:nvPr/>
          </p:nvSpPr>
          <p:spPr>
            <a:xfrm>
              <a:off x="3784746" y="2403722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4905046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43" name="Rectangle">
              <a:extLst>
                <a:ext uri="{FF2B5EF4-FFF2-40B4-BE49-F238E27FC236}">
                  <a16:creationId xmlns:a16="http://schemas.microsoft.com/office/drawing/2014/main" id="{7BEA43E4-7386-DB40-A681-C7B36FAF9DA6}"/>
                </a:ext>
              </a:extLst>
            </p:cNvPr>
            <p:cNvSpPr/>
            <p:nvPr/>
          </p:nvSpPr>
          <p:spPr>
            <a:xfrm>
              <a:off x="3845812" y="2440084"/>
              <a:ext cx="175090" cy="256652"/>
            </a:xfrm>
            <a:prstGeom prst="rect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44" name="Computer">
            <a:extLst>
              <a:ext uri="{FF2B5EF4-FFF2-40B4-BE49-F238E27FC236}">
                <a16:creationId xmlns:a16="http://schemas.microsoft.com/office/drawing/2014/main" id="{C0E20362-34B5-F246-BF96-441DA93BC92C}"/>
              </a:ext>
            </a:extLst>
          </p:cNvPr>
          <p:cNvSpPr/>
          <p:nvPr/>
        </p:nvSpPr>
        <p:spPr>
          <a:xfrm>
            <a:off x="5092086" y="4366505"/>
            <a:ext cx="535181" cy="4318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rgbClr val="FFFFFF"/>
          </a:solidFill>
          <a:ln w="19050">
            <a:solidFill>
              <a:schemeClr val="accent1"/>
            </a:solidFill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6" name="Line">
            <a:extLst>
              <a:ext uri="{FF2B5EF4-FFF2-40B4-BE49-F238E27FC236}">
                <a16:creationId xmlns:a16="http://schemas.microsoft.com/office/drawing/2014/main" id="{A1D7CA1A-3135-FA4D-83FA-3E205D5DAD12}"/>
              </a:ext>
            </a:extLst>
          </p:cNvPr>
          <p:cNvSpPr/>
          <p:nvPr/>
        </p:nvSpPr>
        <p:spPr>
          <a:xfrm>
            <a:off x="5359676" y="3850469"/>
            <a:ext cx="1" cy="492024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headEnd type="triangle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7" name="Line">
            <a:extLst>
              <a:ext uri="{FF2B5EF4-FFF2-40B4-BE49-F238E27FC236}">
                <a16:creationId xmlns:a16="http://schemas.microsoft.com/office/drawing/2014/main" id="{86439D4E-24FA-8647-AE3A-E80ABE75783D}"/>
              </a:ext>
            </a:extLst>
          </p:cNvPr>
          <p:cNvSpPr/>
          <p:nvPr/>
        </p:nvSpPr>
        <p:spPr>
          <a:xfrm flipV="1">
            <a:off x="6620440" y="3852369"/>
            <a:ext cx="1" cy="450932"/>
          </a:xfrm>
          <a:prstGeom prst="line">
            <a:avLst/>
          </a:prstGeom>
          <a:ln w="31750">
            <a:solidFill>
              <a:srgbClr val="0329D6">
                <a:alpha val="87615"/>
              </a:srgbClr>
            </a:solidFill>
            <a:miter lim="400000"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 lang="en-US"/>
          </a:p>
        </p:txBody>
      </p:sp>
      <p:sp>
        <p:nvSpPr>
          <p:cNvPr id="148" name="Rectangle">
            <a:extLst>
              <a:ext uri="{FF2B5EF4-FFF2-40B4-BE49-F238E27FC236}">
                <a16:creationId xmlns:a16="http://schemas.microsoft.com/office/drawing/2014/main" id="{C38C4314-39CF-AA47-A0EC-BCE1C0D04F85}"/>
              </a:ext>
            </a:extLst>
          </p:cNvPr>
          <p:cNvSpPr/>
          <p:nvPr/>
        </p:nvSpPr>
        <p:spPr>
          <a:xfrm>
            <a:off x="6556259" y="4439667"/>
            <a:ext cx="275795" cy="358561"/>
          </a:xfrm>
          <a:prstGeom prst="rect">
            <a:avLst/>
          </a:prstGeom>
          <a:solidFill>
            <a:srgbClr val="3264C8"/>
          </a:solidFill>
          <a:ln w="12700">
            <a:solidFill>
              <a:schemeClr val="accent1">
                <a:lumOff val="20882"/>
              </a:schemeClr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49" name="b4p">
            <a:extLst>
              <a:ext uri="{FF2B5EF4-FFF2-40B4-BE49-F238E27FC236}">
                <a16:creationId xmlns:a16="http://schemas.microsoft.com/office/drawing/2014/main" id="{7440415E-51F7-9448-9A79-B4C5375AF509}"/>
              </a:ext>
            </a:extLst>
          </p:cNvPr>
          <p:cNvSpPr txBox="1"/>
          <p:nvPr/>
        </p:nvSpPr>
        <p:spPr>
          <a:xfrm>
            <a:off x="6562877" y="4618947"/>
            <a:ext cx="284691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017FDC6-DD2E-CE44-80B1-E6E6C45F4B72}"/>
              </a:ext>
            </a:extLst>
          </p:cNvPr>
          <p:cNvGrpSpPr/>
          <p:nvPr/>
        </p:nvGrpSpPr>
        <p:grpSpPr>
          <a:xfrm>
            <a:off x="3705297" y="3254026"/>
            <a:ext cx="288496" cy="352957"/>
            <a:chOff x="3732405" y="3352009"/>
            <a:chExt cx="288496" cy="352957"/>
          </a:xfrm>
        </p:grpSpPr>
        <p:sp>
          <p:nvSpPr>
            <p:cNvPr id="151" name="Cylinder">
              <a:extLst>
                <a:ext uri="{FF2B5EF4-FFF2-40B4-BE49-F238E27FC236}">
                  <a16:creationId xmlns:a16="http://schemas.microsoft.com/office/drawing/2014/main" id="{F8C4FD13-50EB-1444-8048-B21BF6241491}"/>
                </a:ext>
              </a:extLst>
            </p:cNvPr>
            <p:cNvSpPr/>
            <p:nvPr/>
          </p:nvSpPr>
          <p:spPr>
            <a:xfrm>
              <a:off x="3732405" y="3352009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8217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52" name="Cylinder">
              <a:extLst>
                <a:ext uri="{FF2B5EF4-FFF2-40B4-BE49-F238E27FC236}">
                  <a16:creationId xmlns:a16="http://schemas.microsoft.com/office/drawing/2014/main" id="{F31FCC9D-88C9-5A4F-AC86-C9B5480DB87A}"/>
                </a:ext>
              </a:extLst>
            </p:cNvPr>
            <p:cNvSpPr/>
            <p:nvPr/>
          </p:nvSpPr>
          <p:spPr>
            <a:xfrm>
              <a:off x="3819551" y="3439156"/>
              <a:ext cx="201350" cy="2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1600" extrusionOk="0">
                  <a:moveTo>
                    <a:pt x="9839" y="0"/>
                  </a:moveTo>
                  <a:cubicBezTo>
                    <a:pt x="7321" y="0"/>
                    <a:pt x="4803" y="241"/>
                    <a:pt x="2882" y="724"/>
                  </a:cubicBezTo>
                  <a:cubicBezTo>
                    <a:pt x="-961" y="1689"/>
                    <a:pt x="-961" y="3255"/>
                    <a:pt x="2882" y="4221"/>
                  </a:cubicBezTo>
                  <a:cubicBezTo>
                    <a:pt x="6724" y="5186"/>
                    <a:pt x="12954" y="5186"/>
                    <a:pt x="16796" y="4221"/>
                  </a:cubicBezTo>
                  <a:cubicBezTo>
                    <a:pt x="20639" y="3255"/>
                    <a:pt x="20639" y="1689"/>
                    <a:pt x="16796" y="724"/>
                  </a:cubicBezTo>
                  <a:cubicBezTo>
                    <a:pt x="14875" y="241"/>
                    <a:pt x="12357" y="0"/>
                    <a:pt x="9839" y="0"/>
                  </a:cubicBezTo>
                  <a:close/>
                  <a:moveTo>
                    <a:pt x="0" y="3593"/>
                  </a:moveTo>
                  <a:lnTo>
                    <a:pt x="0" y="18993"/>
                  </a:lnTo>
                  <a:cubicBezTo>
                    <a:pt x="0" y="20356"/>
                    <a:pt x="4405" y="21600"/>
                    <a:pt x="9839" y="21600"/>
                  </a:cubicBezTo>
                  <a:cubicBezTo>
                    <a:pt x="15273" y="21600"/>
                    <a:pt x="19678" y="20356"/>
                    <a:pt x="19678" y="18993"/>
                  </a:cubicBezTo>
                  <a:lnTo>
                    <a:pt x="19678" y="3593"/>
                  </a:lnTo>
                  <a:cubicBezTo>
                    <a:pt x="18279" y="4621"/>
                    <a:pt x="14401" y="5357"/>
                    <a:pt x="9839" y="5357"/>
                  </a:cubicBezTo>
                  <a:cubicBezTo>
                    <a:pt x="5277" y="5357"/>
                    <a:pt x="1399" y="4621"/>
                    <a:pt x="0" y="3593"/>
                  </a:cubicBezTo>
                  <a:close/>
                </a:path>
              </a:pathLst>
            </a:cu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53" name="Triangle">
            <a:extLst>
              <a:ext uri="{FF2B5EF4-FFF2-40B4-BE49-F238E27FC236}">
                <a16:creationId xmlns:a16="http://schemas.microsoft.com/office/drawing/2014/main" id="{30614AC5-33C7-3849-94C6-29575DF29852}"/>
              </a:ext>
            </a:extLst>
          </p:cNvPr>
          <p:cNvSpPr/>
          <p:nvPr/>
        </p:nvSpPr>
        <p:spPr>
          <a:xfrm rot="5400000">
            <a:off x="6627012" y="4477493"/>
            <a:ext cx="156421" cy="151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4" name="Rectangle">
            <a:extLst>
              <a:ext uri="{FF2B5EF4-FFF2-40B4-BE49-F238E27FC236}">
                <a16:creationId xmlns:a16="http://schemas.microsoft.com/office/drawing/2014/main" id="{EC167390-E19B-7040-913B-A40AE49E7255}"/>
              </a:ext>
            </a:extLst>
          </p:cNvPr>
          <p:cNvSpPr/>
          <p:nvPr/>
        </p:nvSpPr>
        <p:spPr>
          <a:xfrm>
            <a:off x="5130691" y="4403218"/>
            <a:ext cx="457972" cy="291274"/>
          </a:xfrm>
          <a:prstGeom prst="rect">
            <a:avLst/>
          </a:prstGeom>
          <a:solidFill>
            <a:srgbClr val="3264C8"/>
          </a:solidFill>
          <a:ln w="38100">
            <a:solidFill>
              <a:srgbClr val="FFFFFF"/>
            </a:solidFill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sp>
        <p:nvSpPr>
          <p:cNvPr id="155" name="&gt;b4p">
            <a:extLst>
              <a:ext uri="{FF2B5EF4-FFF2-40B4-BE49-F238E27FC236}">
                <a16:creationId xmlns:a16="http://schemas.microsoft.com/office/drawing/2014/main" id="{0B236EDA-39A2-774C-936D-284DC33E05ED}"/>
              </a:ext>
            </a:extLst>
          </p:cNvPr>
          <p:cNvSpPr txBox="1"/>
          <p:nvPr/>
        </p:nvSpPr>
        <p:spPr>
          <a:xfrm>
            <a:off x="5139176" y="4426866"/>
            <a:ext cx="37926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000">
                <a:solidFill>
                  <a:srgbClr val="FFFFFF"/>
                </a:solidFill>
              </a:defRPr>
            </a:lvl1pPr>
          </a:lstStyle>
          <a:p>
            <a:r>
              <a:rPr lang="en-US"/>
              <a:t>&gt;b4p</a:t>
            </a:r>
          </a:p>
        </p:txBody>
      </p:sp>
      <p:sp>
        <p:nvSpPr>
          <p:cNvPr id="156" name="B4P">
            <a:extLst>
              <a:ext uri="{FF2B5EF4-FFF2-40B4-BE49-F238E27FC236}">
                <a16:creationId xmlns:a16="http://schemas.microsoft.com/office/drawing/2014/main" id="{8A04DD4C-F718-0140-85F6-9162AC32E02E}"/>
              </a:ext>
            </a:extLst>
          </p:cNvPr>
          <p:cNvSpPr txBox="1"/>
          <p:nvPr/>
        </p:nvSpPr>
        <p:spPr>
          <a:xfrm>
            <a:off x="5522327" y="2411375"/>
            <a:ext cx="791240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B4P</a:t>
            </a:r>
          </a:p>
        </p:txBody>
      </p:sp>
      <p:sp>
        <p:nvSpPr>
          <p:cNvPr id="158" name="Excel, XLS, CSV,  XML, JSON, HTML, Zip, Text (and others)">
            <a:extLst>
              <a:ext uri="{FF2B5EF4-FFF2-40B4-BE49-F238E27FC236}">
                <a16:creationId xmlns:a16="http://schemas.microsoft.com/office/drawing/2014/main" id="{960323C8-D566-994A-8D3E-7CE6C284013D}"/>
              </a:ext>
            </a:extLst>
          </p:cNvPr>
          <p:cNvSpPr txBox="1"/>
          <p:nvPr/>
        </p:nvSpPr>
        <p:spPr>
          <a:xfrm>
            <a:off x="5308515" y="5486779"/>
            <a:ext cx="3575657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solidFill>
                  <a:srgbClr val="535353"/>
                </a:solidFill>
              </a:defRPr>
            </a:pPr>
            <a:r>
              <a:rPr lang="en-US" sz="1000"/>
              <a:t>Excel, XLS, CSV,  XML, JSON, HTML, Zip, Text (and others) </a:t>
            </a:r>
          </a:p>
        </p:txBody>
      </p:sp>
      <p:sp>
        <p:nvSpPr>
          <p:cNvPr id="159" name="databases:">
            <a:extLst>
              <a:ext uri="{FF2B5EF4-FFF2-40B4-BE49-F238E27FC236}">
                <a16:creationId xmlns:a16="http://schemas.microsoft.com/office/drawing/2014/main" id="{2EE63A4A-043A-E140-A6A3-53F4435D6AE1}"/>
              </a:ext>
            </a:extLst>
          </p:cNvPr>
          <p:cNvSpPr txBox="1"/>
          <p:nvPr/>
        </p:nvSpPr>
        <p:spPr>
          <a:xfrm>
            <a:off x="4563768" y="5702779"/>
            <a:ext cx="715899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databases</a:t>
            </a:r>
          </a:p>
        </p:txBody>
      </p:sp>
      <p:sp>
        <p:nvSpPr>
          <p:cNvPr id="160" name="web data:">
            <a:extLst>
              <a:ext uri="{FF2B5EF4-FFF2-40B4-BE49-F238E27FC236}">
                <a16:creationId xmlns:a16="http://schemas.microsoft.com/office/drawing/2014/main" id="{629B5358-4FEB-7F40-8441-EF476F47EA61}"/>
              </a:ext>
            </a:extLst>
          </p:cNvPr>
          <p:cNvSpPr txBox="1"/>
          <p:nvPr/>
        </p:nvSpPr>
        <p:spPr>
          <a:xfrm>
            <a:off x="4640713" y="5918779"/>
            <a:ext cx="638954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web data</a:t>
            </a:r>
          </a:p>
        </p:txBody>
      </p:sp>
      <p:sp>
        <p:nvSpPr>
          <p:cNvPr id="161" name="other data:">
            <a:extLst>
              <a:ext uri="{FF2B5EF4-FFF2-40B4-BE49-F238E27FC236}">
                <a16:creationId xmlns:a16="http://schemas.microsoft.com/office/drawing/2014/main" id="{196F8AE7-9BA5-BF4D-A0DD-0F1EF6857AEC}"/>
              </a:ext>
            </a:extLst>
          </p:cNvPr>
          <p:cNvSpPr txBox="1"/>
          <p:nvPr/>
        </p:nvSpPr>
        <p:spPr>
          <a:xfrm>
            <a:off x="4568577" y="6134779"/>
            <a:ext cx="711090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12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sz="1000"/>
              <a:t>other data</a:t>
            </a:r>
          </a:p>
        </p:txBody>
      </p:sp>
      <p:sp>
        <p:nvSpPr>
          <p:cNvPr id="162" name="Line">
            <a:extLst>
              <a:ext uri="{FF2B5EF4-FFF2-40B4-BE49-F238E27FC236}">
                <a16:creationId xmlns:a16="http://schemas.microsoft.com/office/drawing/2014/main" id="{1685F5DC-190A-B94E-9A2D-3E45DCFACC90}"/>
              </a:ext>
            </a:extLst>
          </p:cNvPr>
          <p:cNvSpPr/>
          <p:nvPr/>
        </p:nvSpPr>
        <p:spPr>
          <a:xfrm>
            <a:off x="2335158" y="5419017"/>
            <a:ext cx="7444896" cy="1"/>
          </a:xfrm>
          <a:prstGeom prst="line">
            <a:avLst/>
          </a:prstGeom>
          <a:ln w="12700">
            <a:solidFill>
              <a:srgbClr val="A7A7A7"/>
            </a:solidFill>
          </a:ln>
        </p:spPr>
        <p:txBody>
          <a:bodyPr lIns="45719" rIns="45719"/>
          <a:lstStyle/>
          <a:p>
            <a:endParaRPr lang="en-US"/>
          </a:p>
        </p:txBody>
      </p:sp>
      <p:sp>
        <p:nvSpPr>
          <p:cNvPr id="163" name="TextBox 36">
            <a:extLst>
              <a:ext uri="{FF2B5EF4-FFF2-40B4-BE49-F238E27FC236}">
                <a16:creationId xmlns:a16="http://schemas.microsoft.com/office/drawing/2014/main" id="{0AF224D4-8E8E-1841-BF1D-6FDB72837934}"/>
              </a:ext>
            </a:extLst>
          </p:cNvPr>
          <p:cNvSpPr txBox="1"/>
          <p:nvPr/>
        </p:nvSpPr>
        <p:spPr>
          <a:xfrm>
            <a:off x="2655655" y="5749385"/>
            <a:ext cx="1640345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 dirty="0"/>
              <a:t>Data Sources</a:t>
            </a:r>
          </a:p>
        </p:txBody>
      </p:sp>
      <p:sp>
        <p:nvSpPr>
          <p:cNvPr id="164" name="Triangle">
            <a:extLst>
              <a:ext uri="{FF2B5EF4-FFF2-40B4-BE49-F238E27FC236}">
                <a16:creationId xmlns:a16="http://schemas.microsoft.com/office/drawing/2014/main" id="{B68E9693-BDD0-8A49-AC67-4ADCD8EEA542}"/>
              </a:ext>
            </a:extLst>
          </p:cNvPr>
          <p:cNvSpPr/>
          <p:nvPr/>
        </p:nvSpPr>
        <p:spPr>
          <a:xfrm rot="5400000">
            <a:off x="5606617" y="2884400"/>
            <a:ext cx="710111" cy="739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6000" tIns="36000" rIns="36000" bIns="36000" anchor="ctr"/>
          <a:lstStyle/>
          <a:p>
            <a:endParaRPr lang="en-US"/>
          </a:p>
        </p:txBody>
      </p:sp>
      <p:grpSp>
        <p:nvGrpSpPr>
          <p:cNvPr id="165" name="Group">
            <a:extLst>
              <a:ext uri="{FF2B5EF4-FFF2-40B4-BE49-F238E27FC236}">
                <a16:creationId xmlns:a16="http://schemas.microsoft.com/office/drawing/2014/main" id="{17029C2B-59F7-EC4C-B73E-8FC7D31DC6E1}"/>
              </a:ext>
            </a:extLst>
          </p:cNvPr>
          <p:cNvGrpSpPr/>
          <p:nvPr/>
        </p:nvGrpSpPr>
        <p:grpSpPr>
          <a:xfrm>
            <a:off x="8447910" y="2758342"/>
            <a:ext cx="667889" cy="788699"/>
            <a:chOff x="0" y="0"/>
            <a:chExt cx="667887" cy="788698"/>
          </a:xfrm>
        </p:grpSpPr>
        <p:sp>
          <p:nvSpPr>
            <p:cNvPr id="166" name="Rectangle">
              <a:extLst>
                <a:ext uri="{FF2B5EF4-FFF2-40B4-BE49-F238E27FC236}">
                  <a16:creationId xmlns:a16="http://schemas.microsoft.com/office/drawing/2014/main" id="{89C5C84C-27DC-344B-9DBC-4BB0A7BEBB0B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7" name="Bar Chart">
              <a:extLst>
                <a:ext uri="{FF2B5EF4-FFF2-40B4-BE49-F238E27FC236}">
                  <a16:creationId xmlns:a16="http://schemas.microsoft.com/office/drawing/2014/main" id="{7B41146E-0B63-8749-B41B-5A4EA488A403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68" name="Line Graph">
              <a:extLst>
                <a:ext uri="{FF2B5EF4-FFF2-40B4-BE49-F238E27FC236}">
                  <a16:creationId xmlns:a16="http://schemas.microsoft.com/office/drawing/2014/main" id="{6DCC9439-7F3F-1A47-B2F7-B487D5FA7A00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69" name="Group">
              <a:extLst>
                <a:ext uri="{FF2B5EF4-FFF2-40B4-BE49-F238E27FC236}">
                  <a16:creationId xmlns:a16="http://schemas.microsoft.com/office/drawing/2014/main" id="{FEDF2233-1597-EE43-86E1-7659CC14664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84" name="Line">
                <a:extLst>
                  <a:ext uri="{FF2B5EF4-FFF2-40B4-BE49-F238E27FC236}">
                    <a16:creationId xmlns:a16="http://schemas.microsoft.com/office/drawing/2014/main" id="{476962E7-74A5-3A44-AF89-44FB3EF90109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5" name="Line">
                <a:extLst>
                  <a:ext uri="{FF2B5EF4-FFF2-40B4-BE49-F238E27FC236}">
                    <a16:creationId xmlns:a16="http://schemas.microsoft.com/office/drawing/2014/main" id="{5BEA8C42-F5BC-F24B-B26C-2C27CD866AA7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6" name="Line">
                <a:extLst>
                  <a:ext uri="{FF2B5EF4-FFF2-40B4-BE49-F238E27FC236}">
                    <a16:creationId xmlns:a16="http://schemas.microsoft.com/office/drawing/2014/main" id="{34E8DFD3-2494-E243-BB89-D76364C6AA4E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7" name="Line">
                <a:extLst>
                  <a:ext uri="{FF2B5EF4-FFF2-40B4-BE49-F238E27FC236}">
                    <a16:creationId xmlns:a16="http://schemas.microsoft.com/office/drawing/2014/main" id="{55347890-8108-F145-B0C9-D7E8E3E1FBAA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8" name="Line">
                <a:extLst>
                  <a:ext uri="{FF2B5EF4-FFF2-40B4-BE49-F238E27FC236}">
                    <a16:creationId xmlns:a16="http://schemas.microsoft.com/office/drawing/2014/main" id="{4F4C9DEA-C75C-AB45-957C-50F710004C50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9" name="Line">
                <a:extLst>
                  <a:ext uri="{FF2B5EF4-FFF2-40B4-BE49-F238E27FC236}">
                    <a16:creationId xmlns:a16="http://schemas.microsoft.com/office/drawing/2014/main" id="{5E375D88-7672-944E-AD77-F8FAD1970578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0" name="Line">
                <a:extLst>
                  <a:ext uri="{FF2B5EF4-FFF2-40B4-BE49-F238E27FC236}">
                    <a16:creationId xmlns:a16="http://schemas.microsoft.com/office/drawing/2014/main" id="{06DAA210-745A-374A-B69F-61DB2A1B9181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oup">
              <a:extLst>
                <a:ext uri="{FF2B5EF4-FFF2-40B4-BE49-F238E27FC236}">
                  <a16:creationId xmlns:a16="http://schemas.microsoft.com/office/drawing/2014/main" id="{990487DF-E1C7-8E49-94B1-FCC6553BCDDF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71" name="Line">
                <a:extLst>
                  <a:ext uri="{FF2B5EF4-FFF2-40B4-BE49-F238E27FC236}">
                    <a16:creationId xmlns:a16="http://schemas.microsoft.com/office/drawing/2014/main" id="{E9BFFF1A-8B5E-D84D-86BB-3EF575F53002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Line">
                <a:extLst>
                  <a:ext uri="{FF2B5EF4-FFF2-40B4-BE49-F238E27FC236}">
                    <a16:creationId xmlns:a16="http://schemas.microsoft.com/office/drawing/2014/main" id="{C717B197-6B99-FF4B-8017-3D0C756D5918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3" name="Line">
                <a:extLst>
                  <a:ext uri="{FF2B5EF4-FFF2-40B4-BE49-F238E27FC236}">
                    <a16:creationId xmlns:a16="http://schemas.microsoft.com/office/drawing/2014/main" id="{6634D96E-967E-8F4E-AB1C-9C87FC84BDBA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4" name="Line">
                <a:extLst>
                  <a:ext uri="{FF2B5EF4-FFF2-40B4-BE49-F238E27FC236}">
                    <a16:creationId xmlns:a16="http://schemas.microsoft.com/office/drawing/2014/main" id="{07D92386-A564-9743-B693-9D612A88697A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5" name="Line">
                <a:extLst>
                  <a:ext uri="{FF2B5EF4-FFF2-40B4-BE49-F238E27FC236}">
                    <a16:creationId xmlns:a16="http://schemas.microsoft.com/office/drawing/2014/main" id="{3CD72882-3AE1-B846-ACB2-0650333B2B00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6" name="Line">
                <a:extLst>
                  <a:ext uri="{FF2B5EF4-FFF2-40B4-BE49-F238E27FC236}">
                    <a16:creationId xmlns:a16="http://schemas.microsoft.com/office/drawing/2014/main" id="{1444FB43-A3F5-EF4B-BA8C-9FC244321CBF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Line">
                <a:extLst>
                  <a:ext uri="{FF2B5EF4-FFF2-40B4-BE49-F238E27FC236}">
                    <a16:creationId xmlns:a16="http://schemas.microsoft.com/office/drawing/2014/main" id="{05996C5B-9447-AE49-8C04-A0C45EFEF3A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8" name="Line">
                <a:extLst>
                  <a:ext uri="{FF2B5EF4-FFF2-40B4-BE49-F238E27FC236}">
                    <a16:creationId xmlns:a16="http://schemas.microsoft.com/office/drawing/2014/main" id="{23E7E106-8596-904B-A41E-749913651392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9" name="Line">
                <a:extLst>
                  <a:ext uri="{FF2B5EF4-FFF2-40B4-BE49-F238E27FC236}">
                    <a16:creationId xmlns:a16="http://schemas.microsoft.com/office/drawing/2014/main" id="{9CBADF20-FADA-A548-96C1-199FED8FA641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0" name="Line">
                <a:extLst>
                  <a:ext uri="{FF2B5EF4-FFF2-40B4-BE49-F238E27FC236}">
                    <a16:creationId xmlns:a16="http://schemas.microsoft.com/office/drawing/2014/main" id="{4279CA8B-3DDD-2144-A78E-35253F3250C0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1" name="Line">
                <a:extLst>
                  <a:ext uri="{FF2B5EF4-FFF2-40B4-BE49-F238E27FC236}">
                    <a16:creationId xmlns:a16="http://schemas.microsoft.com/office/drawing/2014/main" id="{7F1F7600-6835-634F-A47F-5A8FEB01097B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2" name="Line">
                <a:extLst>
                  <a:ext uri="{FF2B5EF4-FFF2-40B4-BE49-F238E27FC236}">
                    <a16:creationId xmlns:a16="http://schemas.microsoft.com/office/drawing/2014/main" id="{3B94D1FD-F36F-1944-A68B-CCFF16F7A7C5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3" name="Line">
                <a:extLst>
                  <a:ext uri="{FF2B5EF4-FFF2-40B4-BE49-F238E27FC236}">
                    <a16:creationId xmlns:a16="http://schemas.microsoft.com/office/drawing/2014/main" id="{ABEE9FF2-4C8D-5D40-AE5D-28A648A2022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191" name="TextBox 37">
            <a:extLst>
              <a:ext uri="{FF2B5EF4-FFF2-40B4-BE49-F238E27FC236}">
                <a16:creationId xmlns:a16="http://schemas.microsoft.com/office/drawing/2014/main" id="{FF4A0676-2FE3-D040-9852-D4F294B5E227}"/>
              </a:ext>
            </a:extLst>
          </p:cNvPr>
          <p:cNvSpPr txBox="1"/>
          <p:nvPr/>
        </p:nvSpPr>
        <p:spPr>
          <a:xfrm>
            <a:off x="2180892" y="2790150"/>
            <a:ext cx="1217976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1200" i="1">
                <a:solidFill>
                  <a:schemeClr val="accent1">
                    <a:satOff val="-3054"/>
                    <a:lumOff val="-11647"/>
                  </a:schemeClr>
                </a:solidFill>
              </a:defRPr>
            </a:lvl1pPr>
          </a:lstStyle>
          <a:p>
            <a:r>
              <a:rPr lang="en-US"/>
              <a:t>spreadsheets</a:t>
            </a:r>
          </a:p>
        </p:txBody>
      </p:sp>
      <p:grpSp>
        <p:nvGrpSpPr>
          <p:cNvPr id="99" name="Gruppieren 98">
            <a:extLst>
              <a:ext uri="{FF2B5EF4-FFF2-40B4-BE49-F238E27FC236}">
                <a16:creationId xmlns:a16="http://schemas.microsoft.com/office/drawing/2014/main" id="{5387DA9D-B4FD-411C-ABE0-52F11B2B457C}"/>
              </a:ext>
            </a:extLst>
          </p:cNvPr>
          <p:cNvGrpSpPr/>
          <p:nvPr/>
        </p:nvGrpSpPr>
        <p:grpSpPr>
          <a:xfrm>
            <a:off x="3683732" y="2790957"/>
            <a:ext cx="287704" cy="288000"/>
            <a:chOff x="3360000" y="3069000"/>
            <a:chExt cx="287704" cy="288000"/>
          </a:xfrm>
        </p:grpSpPr>
        <p:sp>
          <p:nvSpPr>
            <p:cNvPr id="100" name="Rechteck: abgerundete Ecken 99">
              <a:extLst>
                <a:ext uri="{FF2B5EF4-FFF2-40B4-BE49-F238E27FC236}">
                  <a16:creationId xmlns:a16="http://schemas.microsoft.com/office/drawing/2014/main" id="{04F489CC-FEBB-440B-8272-D3230E055B9A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1" name="Gerader Verbinder 100">
              <a:extLst>
                <a:ext uri="{FF2B5EF4-FFF2-40B4-BE49-F238E27FC236}">
                  <a16:creationId xmlns:a16="http://schemas.microsoft.com/office/drawing/2014/main" id="{5DC1006A-89F7-4117-9132-6BB3B33CC1F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>
              <a:extLst>
                <a:ext uri="{FF2B5EF4-FFF2-40B4-BE49-F238E27FC236}">
                  <a16:creationId xmlns:a16="http://schemas.microsoft.com/office/drawing/2014/main" id="{360C30E2-62CB-4575-98B1-31995151249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>
              <a:extLst>
                <a:ext uri="{FF2B5EF4-FFF2-40B4-BE49-F238E27FC236}">
                  <a16:creationId xmlns:a16="http://schemas.microsoft.com/office/drawing/2014/main" id="{EDCD4DB2-799A-4335-AA6C-2B37B0FC9056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>
              <a:extLst>
                <a:ext uri="{FF2B5EF4-FFF2-40B4-BE49-F238E27FC236}">
                  <a16:creationId xmlns:a16="http://schemas.microsoft.com/office/drawing/2014/main" id="{99AB7435-E157-4031-9773-5B05FECE66B3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>
              <a:extLst>
                <a:ext uri="{FF2B5EF4-FFF2-40B4-BE49-F238E27FC236}">
                  <a16:creationId xmlns:a16="http://schemas.microsoft.com/office/drawing/2014/main" id="{B5B909F2-A0E6-4FEB-8FFC-8466FDCFADDA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>
              <a:extLst>
                <a:ext uri="{FF2B5EF4-FFF2-40B4-BE49-F238E27FC236}">
                  <a16:creationId xmlns:a16="http://schemas.microsoft.com/office/drawing/2014/main" id="{8C7E3DB4-F83A-4BAA-B05B-A03798B1903E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>
              <a:extLst>
                <a:ext uri="{FF2B5EF4-FFF2-40B4-BE49-F238E27FC236}">
                  <a16:creationId xmlns:a16="http://schemas.microsoft.com/office/drawing/2014/main" id="{CA469A09-CC54-4ABB-96A7-152345D248B8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>
              <a:extLst>
                <a:ext uri="{FF2B5EF4-FFF2-40B4-BE49-F238E27FC236}">
                  <a16:creationId xmlns:a16="http://schemas.microsoft.com/office/drawing/2014/main" id="{D8C94AA5-0909-46DE-B573-D0F0ADA7BFE3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>
              <a:extLst>
                <a:ext uri="{FF2B5EF4-FFF2-40B4-BE49-F238E27FC236}">
                  <a16:creationId xmlns:a16="http://schemas.microsoft.com/office/drawing/2014/main" id="{9EEA1C58-FFB1-46A1-8BBE-9A6D87155601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>
              <a:extLst>
                <a:ext uri="{FF2B5EF4-FFF2-40B4-BE49-F238E27FC236}">
                  <a16:creationId xmlns:a16="http://schemas.microsoft.com/office/drawing/2014/main" id="{C87ADDF2-5BD0-48EE-B9C3-DF147008E3AC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rapezoid 110">
              <a:extLst>
                <a:ext uri="{FF2B5EF4-FFF2-40B4-BE49-F238E27FC236}">
                  <a16:creationId xmlns:a16="http://schemas.microsoft.com/office/drawing/2014/main" id="{AB938CA5-17F5-4522-8F20-F12CA64CEE84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sz="1400" b="1">
                  <a:solidFill>
                    <a:srgbClr val="A6A6A6"/>
                  </a:solidFill>
                </a:rPr>
                <a:t>X</a:t>
              </a:r>
              <a:endParaRPr lang="en-US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441A85DC-877C-4E19-82CD-237ED9943F37}"/>
              </a:ext>
            </a:extLst>
          </p:cNvPr>
          <p:cNvGrpSpPr/>
          <p:nvPr/>
        </p:nvGrpSpPr>
        <p:grpSpPr>
          <a:xfrm>
            <a:off x="7644214" y="2934941"/>
            <a:ext cx="431636" cy="432080"/>
            <a:chOff x="3360000" y="3069000"/>
            <a:chExt cx="287704" cy="288000"/>
          </a:xfrm>
        </p:grpSpPr>
        <p:sp>
          <p:nvSpPr>
            <p:cNvPr id="113" name="Rechteck: abgerundete Ecken 112">
              <a:extLst>
                <a:ext uri="{FF2B5EF4-FFF2-40B4-BE49-F238E27FC236}">
                  <a16:creationId xmlns:a16="http://schemas.microsoft.com/office/drawing/2014/main" id="{B962FAA1-FBA3-4E2A-BC48-92FF2103CE8E}"/>
                </a:ext>
              </a:extLst>
            </p:cNvPr>
            <p:cNvSpPr/>
            <p:nvPr/>
          </p:nvSpPr>
          <p:spPr>
            <a:xfrm>
              <a:off x="3431704" y="3104964"/>
              <a:ext cx="216000" cy="216000"/>
            </a:xfrm>
            <a:prstGeom prst="roundRect">
              <a:avLst>
                <a:gd name="adj" fmla="val 11155"/>
              </a:avLst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14" name="Gerader Verbinder 113">
              <a:extLst>
                <a:ext uri="{FF2B5EF4-FFF2-40B4-BE49-F238E27FC236}">
                  <a16:creationId xmlns:a16="http://schemas.microsoft.com/office/drawing/2014/main" id="{2D6B2A07-6B51-4F2C-A293-A3BB7F1DE9CD}"/>
                </a:ext>
              </a:extLst>
            </p:cNvPr>
            <p:cNvCxnSpPr/>
            <p:nvPr/>
          </p:nvCxnSpPr>
          <p:spPr>
            <a:xfrm>
              <a:off x="3530192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r Verbinder 114">
              <a:extLst>
                <a:ext uri="{FF2B5EF4-FFF2-40B4-BE49-F238E27FC236}">
                  <a16:creationId xmlns:a16="http://schemas.microsoft.com/office/drawing/2014/main" id="{7A6116B1-9883-4490-BFD5-650BFE84E666}"/>
                </a:ext>
              </a:extLst>
            </p:cNvPr>
            <p:cNvCxnSpPr/>
            <p:nvPr/>
          </p:nvCxnSpPr>
          <p:spPr>
            <a:xfrm>
              <a:off x="3585244" y="3140968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r Verbinder 115">
              <a:extLst>
                <a:ext uri="{FF2B5EF4-FFF2-40B4-BE49-F238E27FC236}">
                  <a16:creationId xmlns:a16="http://schemas.microsoft.com/office/drawing/2014/main" id="{156405F1-34C3-4167-8DF1-F213D91EA0ED}"/>
                </a:ext>
              </a:extLst>
            </p:cNvPr>
            <p:cNvCxnSpPr/>
            <p:nvPr/>
          </p:nvCxnSpPr>
          <p:spPr>
            <a:xfrm>
              <a:off x="3530192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r Verbinder 116">
              <a:extLst>
                <a:ext uri="{FF2B5EF4-FFF2-40B4-BE49-F238E27FC236}">
                  <a16:creationId xmlns:a16="http://schemas.microsoft.com/office/drawing/2014/main" id="{A42BEE70-0F39-4917-B2DE-4513E64C9E04}"/>
                </a:ext>
              </a:extLst>
            </p:cNvPr>
            <p:cNvCxnSpPr/>
            <p:nvPr/>
          </p:nvCxnSpPr>
          <p:spPr>
            <a:xfrm>
              <a:off x="3585244" y="3176972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rader Verbinder 117">
              <a:extLst>
                <a:ext uri="{FF2B5EF4-FFF2-40B4-BE49-F238E27FC236}">
                  <a16:creationId xmlns:a16="http://schemas.microsoft.com/office/drawing/2014/main" id="{9340FAD6-AB5C-44F4-BD90-9F88A79A00BD}"/>
                </a:ext>
              </a:extLst>
            </p:cNvPr>
            <p:cNvCxnSpPr/>
            <p:nvPr/>
          </p:nvCxnSpPr>
          <p:spPr>
            <a:xfrm>
              <a:off x="3530192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Gerader Verbinder 139">
              <a:extLst>
                <a:ext uri="{FF2B5EF4-FFF2-40B4-BE49-F238E27FC236}">
                  <a16:creationId xmlns:a16="http://schemas.microsoft.com/office/drawing/2014/main" id="{39A6DCA6-BAC4-469A-A06C-3939B29661B0}"/>
                </a:ext>
              </a:extLst>
            </p:cNvPr>
            <p:cNvCxnSpPr/>
            <p:nvPr/>
          </p:nvCxnSpPr>
          <p:spPr>
            <a:xfrm>
              <a:off x="3585244" y="3212976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r Verbinder 149">
              <a:extLst>
                <a:ext uri="{FF2B5EF4-FFF2-40B4-BE49-F238E27FC236}">
                  <a16:creationId xmlns:a16="http://schemas.microsoft.com/office/drawing/2014/main" id="{72F6D2A3-55DF-4FB4-8776-85972CC8D2C2}"/>
                </a:ext>
              </a:extLst>
            </p:cNvPr>
            <p:cNvCxnSpPr/>
            <p:nvPr/>
          </p:nvCxnSpPr>
          <p:spPr>
            <a:xfrm>
              <a:off x="3530192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Gerader Verbinder 192">
              <a:extLst>
                <a:ext uri="{FF2B5EF4-FFF2-40B4-BE49-F238E27FC236}">
                  <a16:creationId xmlns:a16="http://schemas.microsoft.com/office/drawing/2014/main" id="{14EB13B7-21E3-4A30-845D-684B71E389FC}"/>
                </a:ext>
              </a:extLst>
            </p:cNvPr>
            <p:cNvCxnSpPr/>
            <p:nvPr/>
          </p:nvCxnSpPr>
          <p:spPr>
            <a:xfrm>
              <a:off x="3585244" y="3248980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Gerader Verbinder 193">
              <a:extLst>
                <a:ext uri="{FF2B5EF4-FFF2-40B4-BE49-F238E27FC236}">
                  <a16:creationId xmlns:a16="http://schemas.microsoft.com/office/drawing/2014/main" id="{9C3BAF72-D6B9-4B97-AAFA-350889B251DB}"/>
                </a:ext>
              </a:extLst>
            </p:cNvPr>
            <p:cNvCxnSpPr/>
            <p:nvPr/>
          </p:nvCxnSpPr>
          <p:spPr>
            <a:xfrm>
              <a:off x="3530192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Gerader Verbinder 194">
              <a:extLst>
                <a:ext uri="{FF2B5EF4-FFF2-40B4-BE49-F238E27FC236}">
                  <a16:creationId xmlns:a16="http://schemas.microsoft.com/office/drawing/2014/main" id="{716646DE-7A0D-4A46-99D6-FFE41A4B020B}"/>
                </a:ext>
              </a:extLst>
            </p:cNvPr>
            <p:cNvCxnSpPr/>
            <p:nvPr/>
          </p:nvCxnSpPr>
          <p:spPr>
            <a:xfrm>
              <a:off x="3585244" y="3284984"/>
              <a:ext cx="36004" cy="0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rapezoid 195">
              <a:extLst>
                <a:ext uri="{FF2B5EF4-FFF2-40B4-BE49-F238E27FC236}">
                  <a16:creationId xmlns:a16="http://schemas.microsoft.com/office/drawing/2014/main" id="{9A738501-5950-427E-8297-83E71B41C780}"/>
                </a:ext>
              </a:extLst>
            </p:cNvPr>
            <p:cNvSpPr/>
            <p:nvPr/>
          </p:nvSpPr>
          <p:spPr>
            <a:xfrm rot="16200000" flipH="1">
              <a:off x="3306000" y="3123000"/>
              <a:ext cx="288000" cy="180000"/>
            </a:xfrm>
            <a:prstGeom prst="trapezoid">
              <a:avLst/>
            </a:prstGeom>
            <a:solidFill>
              <a:srgbClr val="FFFFFF"/>
            </a:solidFill>
            <a:ln w="19050" cap="flat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>
              <a:outerShdw blurRad="38100" dist="65517" dir="6203283" rotWithShape="0">
                <a:srgbClr val="000000">
                  <a:alpha val="38000"/>
                </a:srgbClr>
              </a:outerShdw>
            </a:effectLst>
          </p:spPr>
          <p:txBody>
            <a:bodyPr vert="vert" wrap="square" lIns="36000" tIns="36000" rIns="36000" bIns="36000" numCol="1" anchor="ctr">
              <a:noAutofit/>
            </a:bodyPr>
            <a:lstStyle/>
            <a:p>
              <a:pPr algn="ctr"/>
              <a:r>
                <a:rPr lang="en-US" b="1">
                  <a:solidFill>
                    <a:srgbClr val="A6A6A6"/>
                  </a:solidFill>
                </a:rPr>
                <a:t>X</a:t>
              </a:r>
              <a:endParaRPr lang="en-US" sz="2400" b="1">
                <a:solidFill>
                  <a:srgbClr val="A6A6A6"/>
                </a:solidFill>
              </a:endParaRPr>
            </a:p>
          </p:txBody>
        </p:sp>
      </p:grp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9D078F6E-06EE-4D50-9F6B-33FBC713D098}"/>
              </a:ext>
            </a:extLst>
          </p:cNvPr>
          <p:cNvGrpSpPr/>
          <p:nvPr/>
        </p:nvGrpSpPr>
        <p:grpSpPr>
          <a:xfrm>
            <a:off x="3683732" y="3763065"/>
            <a:ext cx="324000" cy="324000"/>
            <a:chOff x="2495600" y="4725144"/>
            <a:chExt cx="324000" cy="324000"/>
          </a:xfrm>
        </p:grpSpPr>
        <p:sp>
          <p:nvSpPr>
            <p:cNvPr id="197" name="World">
              <a:extLst>
                <a:ext uri="{FF2B5EF4-FFF2-40B4-BE49-F238E27FC236}">
                  <a16:creationId xmlns:a16="http://schemas.microsoft.com/office/drawing/2014/main" id="{71D56DC9-E791-4500-B38F-6CF0CB5E2422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bg1"/>
              </a:solidFill>
              <a:prstDash val="solid"/>
              <a:round/>
            </a:ln>
            <a:effectLst>
              <a:outerShdw blurRad="38100" dist="71525" dir="7882388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98" name="World">
              <a:extLst>
                <a:ext uri="{FF2B5EF4-FFF2-40B4-BE49-F238E27FC236}">
                  <a16:creationId xmlns:a16="http://schemas.microsoft.com/office/drawing/2014/main" id="{A09BD877-F008-40FC-A404-5A7E7AC46983}"/>
                </a:ext>
              </a:extLst>
            </p:cNvPr>
            <p:cNvSpPr/>
            <p:nvPr/>
          </p:nvSpPr>
          <p:spPr>
            <a:xfrm>
              <a:off x="2495600" y="4725144"/>
              <a:ext cx="324000" cy="324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45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45"/>
                    <a:pt x="16755" y="0"/>
                    <a:pt x="10800" y="0"/>
                  </a:cubicBezTo>
                  <a:close/>
                  <a:moveTo>
                    <a:pt x="11993" y="938"/>
                  </a:moveTo>
                  <a:cubicBezTo>
                    <a:pt x="14122" y="1194"/>
                    <a:pt x="16044" y="2125"/>
                    <a:pt x="17542" y="3512"/>
                  </a:cubicBezTo>
                  <a:cubicBezTo>
                    <a:pt x="16898" y="4108"/>
                    <a:pt x="16188" y="4611"/>
                    <a:pt x="15429" y="5012"/>
                  </a:cubicBezTo>
                  <a:cubicBezTo>
                    <a:pt x="15343" y="4850"/>
                    <a:pt x="15255" y="4689"/>
                    <a:pt x="15162" y="4531"/>
                  </a:cubicBezTo>
                  <a:cubicBezTo>
                    <a:pt x="14347" y="3140"/>
                    <a:pt x="13267" y="1918"/>
                    <a:pt x="11993" y="938"/>
                  </a:cubicBezTo>
                  <a:close/>
                  <a:moveTo>
                    <a:pt x="9560" y="943"/>
                  </a:moveTo>
                  <a:cubicBezTo>
                    <a:pt x="8289" y="1922"/>
                    <a:pt x="7211" y="3142"/>
                    <a:pt x="6397" y="4531"/>
                  </a:cubicBezTo>
                  <a:cubicBezTo>
                    <a:pt x="6308" y="4684"/>
                    <a:pt x="6222" y="4839"/>
                    <a:pt x="6139" y="4995"/>
                  </a:cubicBezTo>
                  <a:cubicBezTo>
                    <a:pt x="5392" y="4597"/>
                    <a:pt x="4693" y="4100"/>
                    <a:pt x="4058" y="3512"/>
                  </a:cubicBezTo>
                  <a:cubicBezTo>
                    <a:pt x="5545" y="2136"/>
                    <a:pt x="7450" y="1207"/>
                    <a:pt x="9560" y="943"/>
                  </a:cubicBezTo>
                  <a:close/>
                  <a:moveTo>
                    <a:pt x="10366" y="1421"/>
                  </a:moveTo>
                  <a:lnTo>
                    <a:pt x="10366" y="6141"/>
                  </a:lnTo>
                  <a:cubicBezTo>
                    <a:pt x="9165" y="6090"/>
                    <a:pt x="8002" y="5827"/>
                    <a:pt x="6920" y="5368"/>
                  </a:cubicBezTo>
                  <a:cubicBezTo>
                    <a:pt x="6992" y="5234"/>
                    <a:pt x="7066" y="5100"/>
                    <a:pt x="7143" y="4968"/>
                  </a:cubicBezTo>
                  <a:cubicBezTo>
                    <a:pt x="7960" y="3575"/>
                    <a:pt x="9062" y="2365"/>
                    <a:pt x="10366" y="1421"/>
                  </a:cubicBezTo>
                  <a:close/>
                  <a:moveTo>
                    <a:pt x="11234" y="1451"/>
                  </a:moveTo>
                  <a:cubicBezTo>
                    <a:pt x="12520" y="2391"/>
                    <a:pt x="13607" y="3589"/>
                    <a:pt x="14415" y="4968"/>
                  </a:cubicBezTo>
                  <a:cubicBezTo>
                    <a:pt x="14495" y="5104"/>
                    <a:pt x="14572" y="5244"/>
                    <a:pt x="14646" y="5383"/>
                  </a:cubicBezTo>
                  <a:cubicBezTo>
                    <a:pt x="13574" y="5833"/>
                    <a:pt x="12424" y="6090"/>
                    <a:pt x="11234" y="6141"/>
                  </a:cubicBezTo>
                  <a:lnTo>
                    <a:pt x="11234" y="1451"/>
                  </a:lnTo>
                  <a:close/>
                  <a:moveTo>
                    <a:pt x="3448" y="4128"/>
                  </a:moveTo>
                  <a:cubicBezTo>
                    <a:pt x="4152" y="4783"/>
                    <a:pt x="4928" y="5335"/>
                    <a:pt x="5759" y="5775"/>
                  </a:cubicBezTo>
                  <a:cubicBezTo>
                    <a:pt x="5120" y="7219"/>
                    <a:pt x="4759" y="8779"/>
                    <a:pt x="4701" y="10368"/>
                  </a:cubicBezTo>
                  <a:lnTo>
                    <a:pt x="876" y="10368"/>
                  </a:lnTo>
                  <a:cubicBezTo>
                    <a:pt x="979" y="7972"/>
                    <a:pt x="1935" y="5793"/>
                    <a:pt x="3448" y="4128"/>
                  </a:cubicBezTo>
                  <a:close/>
                  <a:moveTo>
                    <a:pt x="18152" y="4128"/>
                  </a:moveTo>
                  <a:cubicBezTo>
                    <a:pt x="19665" y="5793"/>
                    <a:pt x="20621" y="7972"/>
                    <a:pt x="20724" y="10368"/>
                  </a:cubicBezTo>
                  <a:lnTo>
                    <a:pt x="16858" y="10368"/>
                  </a:lnTo>
                  <a:cubicBezTo>
                    <a:pt x="16800" y="8785"/>
                    <a:pt x="16441" y="7231"/>
                    <a:pt x="15807" y="5792"/>
                  </a:cubicBezTo>
                  <a:cubicBezTo>
                    <a:pt x="16650" y="5349"/>
                    <a:pt x="17439" y="4792"/>
                    <a:pt x="18152" y="4128"/>
                  </a:cubicBezTo>
                  <a:close/>
                  <a:moveTo>
                    <a:pt x="6541" y="6148"/>
                  </a:moveTo>
                  <a:cubicBezTo>
                    <a:pt x="7739" y="6662"/>
                    <a:pt x="9031" y="6956"/>
                    <a:pt x="10366" y="7008"/>
                  </a:cubicBezTo>
                  <a:lnTo>
                    <a:pt x="10366" y="10368"/>
                  </a:lnTo>
                  <a:lnTo>
                    <a:pt x="5569" y="10368"/>
                  </a:lnTo>
                  <a:cubicBezTo>
                    <a:pt x="5626" y="8908"/>
                    <a:pt x="5956" y="7475"/>
                    <a:pt x="6541" y="6148"/>
                  </a:cubicBezTo>
                  <a:close/>
                  <a:moveTo>
                    <a:pt x="15024" y="6163"/>
                  </a:moveTo>
                  <a:cubicBezTo>
                    <a:pt x="15604" y="7486"/>
                    <a:pt x="15934" y="8914"/>
                    <a:pt x="15991" y="10368"/>
                  </a:cubicBezTo>
                  <a:lnTo>
                    <a:pt x="11234" y="10368"/>
                  </a:lnTo>
                  <a:lnTo>
                    <a:pt x="11234" y="7008"/>
                  </a:lnTo>
                  <a:cubicBezTo>
                    <a:pt x="12557" y="6956"/>
                    <a:pt x="13835" y="6668"/>
                    <a:pt x="15024" y="6163"/>
                  </a:cubicBezTo>
                  <a:close/>
                  <a:moveTo>
                    <a:pt x="876" y="11234"/>
                  </a:moveTo>
                  <a:lnTo>
                    <a:pt x="4700" y="11234"/>
                  </a:lnTo>
                  <a:cubicBezTo>
                    <a:pt x="4753" y="12849"/>
                    <a:pt x="5119" y="14437"/>
                    <a:pt x="5773" y="15903"/>
                  </a:cubicBezTo>
                  <a:cubicBezTo>
                    <a:pt x="4953" y="16335"/>
                    <a:pt x="4185" y="16876"/>
                    <a:pt x="3488" y="17518"/>
                  </a:cubicBezTo>
                  <a:cubicBezTo>
                    <a:pt x="1952" y="15847"/>
                    <a:pt x="980" y="13652"/>
                    <a:pt x="876" y="11234"/>
                  </a:cubicBezTo>
                  <a:close/>
                  <a:moveTo>
                    <a:pt x="5567" y="11234"/>
                  </a:moveTo>
                  <a:lnTo>
                    <a:pt x="10366" y="11234"/>
                  </a:lnTo>
                  <a:lnTo>
                    <a:pt x="10366" y="14676"/>
                  </a:lnTo>
                  <a:cubicBezTo>
                    <a:pt x="9036" y="14728"/>
                    <a:pt x="7749" y="15021"/>
                    <a:pt x="6554" y="15532"/>
                  </a:cubicBezTo>
                  <a:cubicBezTo>
                    <a:pt x="5955" y="14182"/>
                    <a:pt x="5619" y="12720"/>
                    <a:pt x="5567" y="11234"/>
                  </a:cubicBezTo>
                  <a:close/>
                  <a:moveTo>
                    <a:pt x="11234" y="11234"/>
                  </a:moveTo>
                  <a:lnTo>
                    <a:pt x="15992" y="11234"/>
                  </a:lnTo>
                  <a:cubicBezTo>
                    <a:pt x="15940" y="12714"/>
                    <a:pt x="15605" y="14169"/>
                    <a:pt x="15010" y="15515"/>
                  </a:cubicBezTo>
                  <a:cubicBezTo>
                    <a:pt x="13825" y="15013"/>
                    <a:pt x="12552" y="14728"/>
                    <a:pt x="11234" y="14676"/>
                  </a:cubicBezTo>
                  <a:lnTo>
                    <a:pt x="11234" y="11234"/>
                  </a:lnTo>
                  <a:close/>
                  <a:moveTo>
                    <a:pt x="16860" y="11234"/>
                  </a:moveTo>
                  <a:lnTo>
                    <a:pt x="20724" y="11234"/>
                  </a:lnTo>
                  <a:cubicBezTo>
                    <a:pt x="20620" y="13652"/>
                    <a:pt x="19648" y="15847"/>
                    <a:pt x="18112" y="17518"/>
                  </a:cubicBezTo>
                  <a:cubicBezTo>
                    <a:pt x="17406" y="16867"/>
                    <a:pt x="16627" y="16321"/>
                    <a:pt x="15795" y="15886"/>
                  </a:cubicBezTo>
                  <a:cubicBezTo>
                    <a:pt x="16444" y="14425"/>
                    <a:pt x="16807" y="12842"/>
                    <a:pt x="16860" y="11234"/>
                  </a:cubicBezTo>
                  <a:close/>
                  <a:moveTo>
                    <a:pt x="10366" y="15544"/>
                  </a:moveTo>
                  <a:lnTo>
                    <a:pt x="10366" y="20226"/>
                  </a:lnTo>
                  <a:cubicBezTo>
                    <a:pt x="9026" y="19256"/>
                    <a:pt x="7899" y="18005"/>
                    <a:pt x="7077" y="16566"/>
                  </a:cubicBezTo>
                  <a:cubicBezTo>
                    <a:pt x="7029" y="16481"/>
                    <a:pt x="6982" y="16396"/>
                    <a:pt x="6936" y="16310"/>
                  </a:cubicBezTo>
                  <a:cubicBezTo>
                    <a:pt x="8013" y="15855"/>
                    <a:pt x="9170" y="15594"/>
                    <a:pt x="10366" y="15544"/>
                  </a:cubicBezTo>
                  <a:close/>
                  <a:moveTo>
                    <a:pt x="11234" y="15544"/>
                  </a:moveTo>
                  <a:cubicBezTo>
                    <a:pt x="12418" y="15594"/>
                    <a:pt x="13563" y="15849"/>
                    <a:pt x="14631" y="16295"/>
                  </a:cubicBezTo>
                  <a:cubicBezTo>
                    <a:pt x="14582" y="16386"/>
                    <a:pt x="14532" y="16476"/>
                    <a:pt x="14480" y="16566"/>
                  </a:cubicBezTo>
                  <a:cubicBezTo>
                    <a:pt x="13667" y="17990"/>
                    <a:pt x="12556" y="19230"/>
                    <a:pt x="11234" y="20196"/>
                  </a:cubicBezTo>
                  <a:lnTo>
                    <a:pt x="11234" y="15544"/>
                  </a:lnTo>
                  <a:close/>
                  <a:moveTo>
                    <a:pt x="15415" y="16666"/>
                  </a:moveTo>
                  <a:cubicBezTo>
                    <a:pt x="16162" y="17059"/>
                    <a:pt x="16861" y="17548"/>
                    <a:pt x="17498" y="18131"/>
                  </a:cubicBezTo>
                  <a:cubicBezTo>
                    <a:pt x="16023" y="19479"/>
                    <a:pt x="14143" y="20390"/>
                    <a:pt x="12062" y="20655"/>
                  </a:cubicBezTo>
                  <a:cubicBezTo>
                    <a:pt x="13343" y="19655"/>
                    <a:pt x="14426" y="18410"/>
                    <a:pt x="15233" y="16997"/>
                  </a:cubicBezTo>
                  <a:cubicBezTo>
                    <a:pt x="15295" y="16887"/>
                    <a:pt x="15356" y="16777"/>
                    <a:pt x="15415" y="16666"/>
                  </a:cubicBezTo>
                  <a:close/>
                  <a:moveTo>
                    <a:pt x="6153" y="16683"/>
                  </a:moveTo>
                  <a:cubicBezTo>
                    <a:pt x="6209" y="16788"/>
                    <a:pt x="6267" y="16893"/>
                    <a:pt x="6326" y="16997"/>
                  </a:cubicBezTo>
                  <a:cubicBezTo>
                    <a:pt x="7132" y="18407"/>
                    <a:pt x="8212" y="19649"/>
                    <a:pt x="9489" y="20648"/>
                  </a:cubicBezTo>
                  <a:cubicBezTo>
                    <a:pt x="7428" y="20375"/>
                    <a:pt x="5565" y="19468"/>
                    <a:pt x="4102" y="18131"/>
                  </a:cubicBezTo>
                  <a:cubicBezTo>
                    <a:pt x="4730" y="17557"/>
                    <a:pt x="5418" y="17073"/>
                    <a:pt x="6153" y="16683"/>
                  </a:cubicBezTo>
                  <a:close/>
                </a:path>
              </a:pathLst>
            </a:custGeom>
            <a:solidFill>
              <a:srgbClr val="FFFFFF"/>
            </a:solidFill>
            <a:ln w="6350">
              <a:solidFill>
                <a:srgbClr val="535353"/>
              </a:solidFill>
              <a:miter lim="400000"/>
            </a:ln>
          </p:spPr>
          <p:txBody>
            <a:bodyPr lIns="36000" tIns="36000" rIns="36000" bIns="3600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55433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913EFF7F-449D-4F55-9E77-106D971326C0}"/>
              </a:ext>
            </a:extLst>
          </p:cNvPr>
          <p:cNvSpPr/>
          <p:nvPr/>
        </p:nvSpPr>
        <p:spPr>
          <a:xfrm>
            <a:off x="1272000" y="1197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BF8D6846-E40A-4592-837D-6801F72B1F67}"/>
              </a:ext>
            </a:extLst>
          </p:cNvPr>
          <p:cNvSpPr/>
          <p:nvPr/>
        </p:nvSpPr>
        <p:spPr>
          <a:xfrm>
            <a:off x="480000" y="1197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542C93E-9C7C-44BF-AAAA-4EAB5E75921D}"/>
              </a:ext>
            </a:extLst>
          </p:cNvPr>
          <p:cNvSpPr/>
          <p:nvPr/>
        </p:nvSpPr>
        <p:spPr>
          <a:xfrm>
            <a:off x="1272000" y="1845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Solution: Analytics and Execution Engine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F1803D73-4E2C-4DE6-A00C-82E74F33F213}"/>
              </a:ext>
            </a:extLst>
          </p:cNvPr>
          <p:cNvSpPr/>
          <p:nvPr/>
        </p:nvSpPr>
        <p:spPr>
          <a:xfrm>
            <a:off x="480000" y="1845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4DA482-224F-4E96-98FC-73505DD4E896}"/>
              </a:ext>
            </a:extLst>
          </p:cNvPr>
          <p:cNvSpPr/>
          <p:nvPr/>
        </p:nvSpPr>
        <p:spPr>
          <a:xfrm>
            <a:off x="1272000" y="2493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Real-world Use Cases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C00CAE2-7F3C-4077-9E90-5DF69A0E1046}"/>
              </a:ext>
            </a:extLst>
          </p:cNvPr>
          <p:cNvSpPr/>
          <p:nvPr/>
        </p:nvSpPr>
        <p:spPr>
          <a:xfrm>
            <a:off x="480000" y="2493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2C70040-A6E7-435F-AFE5-DE4111B2F7E9}"/>
              </a:ext>
            </a:extLst>
          </p:cNvPr>
          <p:cNvSpPr/>
          <p:nvPr/>
        </p:nvSpPr>
        <p:spPr>
          <a:xfrm>
            <a:off x="1272000" y="3141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Language</a:t>
            </a:r>
          </a:p>
        </p:txBody>
      </p:sp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DAE3CCA1-A945-4578-A6C6-74FAB002A516}"/>
              </a:ext>
            </a:extLst>
          </p:cNvPr>
          <p:cNvSpPr/>
          <p:nvPr/>
        </p:nvSpPr>
        <p:spPr>
          <a:xfrm>
            <a:off x="480000" y="3141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25" name="Rechteck: abgerundete Ecken 24">
            <a:extLst>
              <a:ext uri="{FF2B5EF4-FFF2-40B4-BE49-F238E27FC236}">
                <a16:creationId xmlns:a16="http://schemas.microsoft.com/office/drawing/2014/main" id="{0D79A87A-6EFF-433F-B00F-C518E822FC9B}"/>
              </a:ext>
            </a:extLst>
          </p:cNvPr>
          <p:cNvSpPr/>
          <p:nvPr/>
        </p:nvSpPr>
        <p:spPr>
          <a:xfrm>
            <a:off x="480000" y="3789000"/>
            <a:ext cx="504000" cy="504000"/>
          </a:xfrm>
          <a:prstGeom prst="roundRect">
            <a:avLst/>
          </a:prstGeom>
          <a:gradFill flip="none" rotWithShape="1">
            <a:gsLst>
              <a:gs pos="0">
                <a:srgbClr val="1E3C78"/>
              </a:gs>
              <a:gs pos="100000">
                <a:srgbClr val="3264C8"/>
              </a:gs>
            </a:gsLst>
            <a:lin ang="5400000" scaled="1"/>
            <a:tileRect/>
          </a:gradFill>
          <a:ln w="12700">
            <a:miter lim="400000"/>
          </a:ln>
          <a:effectLst/>
        </p:spPr>
        <p:txBody>
          <a:bodyPr lIns="36000" tIns="36000" rIns="36000" bIns="36000" anchor="ctr" anchorCtr="0"/>
          <a:lstStyle/>
          <a:p>
            <a:pPr algn="ctr"/>
            <a:r>
              <a:rPr lang="en-US" sz="2000">
                <a:solidFill>
                  <a:schemeClr val="bg1"/>
                </a:solidFill>
                <a:latin typeface="Arial Black" panose="020B0A04020102020204" pitchFamily="34" charset="0"/>
              </a:rPr>
              <a:t>5</a:t>
            </a:r>
          </a:p>
        </p:txBody>
      </p:sp>
      <p:sp>
        <p:nvSpPr>
          <p:cNvPr id="26" name="Rechteck 21">
            <a:extLst>
              <a:ext uri="{FF2B5EF4-FFF2-40B4-BE49-F238E27FC236}">
                <a16:creationId xmlns:a16="http://schemas.microsoft.com/office/drawing/2014/main" id="{92449078-00F2-464A-A282-041D7633CA98}"/>
              </a:ext>
            </a:extLst>
          </p:cNvPr>
          <p:cNvSpPr/>
          <p:nvPr/>
        </p:nvSpPr>
        <p:spPr>
          <a:xfrm>
            <a:off x="1272000" y="3789000"/>
            <a:ext cx="8640000" cy="504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r>
              <a:rPr lang="en-US" sz="2000" b="1" dirty="0">
                <a:solidFill>
                  <a:srgbClr val="2850A0"/>
                </a:solidFill>
                <a:latin typeface="Arial Black" panose="020B0A04020102020204" pitchFamily="34" charset="0"/>
              </a:rPr>
              <a:t>B4P Program Examples</a:t>
            </a:r>
          </a:p>
        </p:txBody>
      </p:sp>
      <p:sp>
        <p:nvSpPr>
          <p:cNvPr id="32" name="Titel 1">
            <a:extLst>
              <a:ext uri="{FF2B5EF4-FFF2-40B4-BE49-F238E27FC236}">
                <a16:creationId xmlns:a16="http://schemas.microsoft.com/office/drawing/2014/main" id="{19CB9213-684C-F14A-BD2D-5277ECC3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89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Table of Contents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124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Manual data integration and analysis is labor-intensive and error-prone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B753267-1477-462A-AB8C-1BD54382750F}"/>
              </a:ext>
            </a:extLst>
          </p:cNvPr>
          <p:cNvSpPr/>
          <p:nvPr/>
        </p:nvSpPr>
        <p:spPr>
          <a:xfrm>
            <a:off x="1415624" y="1202862"/>
            <a:ext cx="3852312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Start  your data analysis task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414D803-1CB6-46D6-9136-12D71BBDAED9}"/>
              </a:ext>
            </a:extLst>
          </p:cNvPr>
          <p:cNvSpPr/>
          <p:nvPr/>
        </p:nvSpPr>
        <p:spPr>
          <a:xfrm>
            <a:off x="6564000" y="6165000"/>
            <a:ext cx="4284000" cy="3600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400" b="1" dirty="0">
                <a:solidFill>
                  <a:schemeClr val="bg1">
                    <a:lumMod val="95000"/>
                  </a:schemeClr>
                </a:solidFill>
              </a:rPr>
              <a:t>Work completed: late, inconsistent, error-prone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36DA058-2B17-4798-B960-27562D8E8C80}"/>
              </a:ext>
            </a:extLst>
          </p:cNvPr>
          <p:cNvSpPr/>
          <p:nvPr/>
        </p:nvSpPr>
        <p:spPr>
          <a:xfrm>
            <a:off x="3107728" y="2008585"/>
            <a:ext cx="2520168" cy="648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Gather the Data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tables, Internet,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manual data collection, etc.  Lots of mouse </a:t>
            </a:r>
            <a:r>
              <a:rPr lang="en-US" sz="1000" dirty="0" err="1">
                <a:solidFill>
                  <a:schemeClr val="tx1"/>
                </a:solidFill>
              </a:rPr>
              <a:t>clickes</a:t>
            </a:r>
            <a:r>
              <a:rPr lang="en-US" sz="1000" dirty="0">
                <a:solidFill>
                  <a:schemeClr val="tx1"/>
                </a:solidFill>
              </a:rPr>
              <a:t> to initiate all downloads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F0D530-9133-4AE5-8F26-6423458BBA5C}"/>
              </a:ext>
            </a:extLst>
          </p:cNvPr>
          <p:cNvSpPr/>
          <p:nvPr/>
        </p:nvSpPr>
        <p:spPr>
          <a:xfrm>
            <a:off x="2963728" y="2872681"/>
            <a:ext cx="2664168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Verify the Data Manually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or semi-automatically on Excel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A2A613E-A51F-4094-9070-2AAC7C36DBEE}"/>
              </a:ext>
            </a:extLst>
          </p:cNvPr>
          <p:cNvSpPr/>
          <p:nvPr/>
        </p:nvSpPr>
        <p:spPr>
          <a:xfrm>
            <a:off x="6780024" y="4672881"/>
            <a:ext cx="2735704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Condense and Align</a:t>
            </a:r>
            <a:r>
              <a:rPr lang="en-US" sz="1000" dirty="0">
                <a:solidFill>
                  <a:schemeClr val="tx1"/>
                </a:solidFill>
              </a:rPr>
              <a:t> the data, do necessary sorting, build pivot tables, etc.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7DCD86C-8B46-4325-8DFC-27D558799C89}"/>
              </a:ext>
            </a:extLst>
          </p:cNvPr>
          <p:cNvSpPr/>
          <p:nvPr/>
        </p:nvSpPr>
        <p:spPr>
          <a:xfrm>
            <a:off x="6437564" y="1920400"/>
            <a:ext cx="3239784" cy="57621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Exported Data: Cumbersome Format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from databases, e.g. poor format, cryptic terminology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10128B-4E69-4493-883F-91B1968BB0EC}"/>
              </a:ext>
            </a:extLst>
          </p:cNvPr>
          <p:cNvSpPr/>
          <p:nvPr/>
        </p:nvSpPr>
        <p:spPr>
          <a:xfrm>
            <a:off x="6398630" y="5428965"/>
            <a:ext cx="28800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Add Formatting and Style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the results, incl. comments, etc. by hand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FE14AD-054F-4A65-9092-F9CC853A815C}"/>
              </a:ext>
            </a:extLst>
          </p:cNvPr>
          <p:cNvSpPr/>
          <p:nvPr/>
        </p:nvSpPr>
        <p:spPr>
          <a:xfrm>
            <a:off x="7344252" y="3765754"/>
            <a:ext cx="2807696" cy="64807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Compare New vs Old Data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on Excel.  Time-consuming analysis of multiple lists along the timeline. Discovered important issues too late.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D2B5111-FFEE-47FA-9F30-DC1CECF773C5}"/>
              </a:ext>
            </a:extLst>
          </p:cNvPr>
          <p:cNvSpPr/>
          <p:nvPr/>
        </p:nvSpPr>
        <p:spPr>
          <a:xfrm>
            <a:off x="1091456" y="2706498"/>
            <a:ext cx="1512000" cy="5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Foreign Characters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200" b="1" dirty="0">
                <a:solidFill>
                  <a:schemeClr val="tx1"/>
                </a:solidFill>
              </a:rPr>
              <a:t>Lost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 err="1">
                <a:solidFill>
                  <a:schemeClr val="tx1"/>
                </a:solidFill>
              </a:rPr>
              <a:t>M?nchen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A891CF-CB7F-485A-AF88-9D3C1148C7B6}"/>
              </a:ext>
            </a:extLst>
          </p:cNvPr>
          <p:cNvSpPr/>
          <p:nvPr/>
        </p:nvSpPr>
        <p:spPr>
          <a:xfrm>
            <a:off x="8328000" y="2754843"/>
            <a:ext cx="2520000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Incompatible Data Formats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Excel cannot read it in or use it directly, data alignment needed.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E.g. locality of numbers, dates.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B8B1DD7-81AC-49A3-BFB0-556192FCDC60}"/>
              </a:ext>
            </a:extLst>
          </p:cNvPr>
          <p:cNvSpPr/>
          <p:nvPr/>
        </p:nvSpPr>
        <p:spPr>
          <a:xfrm>
            <a:off x="1307728" y="3808801"/>
            <a:ext cx="2736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Combine Multiple Info Sources</a:t>
            </a:r>
            <a:br>
              <a:rPr lang="en-US" sz="1200" b="1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see the big picture effectively,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do various lookups by hand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C2BD9562-09A3-470F-95D4-D9C49863CE54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3467728" y="1578489"/>
            <a:ext cx="900084" cy="43009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B43D7F2-2CB7-4BFD-BAFF-09D48BCDC94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5627896" y="2208508"/>
            <a:ext cx="809668" cy="12418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09567D-85E9-49D8-8837-708F863AA9B2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4295812" y="2656801"/>
            <a:ext cx="72000" cy="21588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8D7937D2-2674-4372-B00B-06B9D4BF1467}"/>
              </a:ext>
            </a:extLst>
          </p:cNvPr>
          <p:cNvCxnSpPr>
            <a:cxnSpLocks/>
            <a:stCxn id="9" idx="2"/>
            <a:endCxn id="13" idx="1"/>
          </p:cNvCxnSpPr>
          <p:nvPr/>
        </p:nvCxnSpPr>
        <p:spPr>
          <a:xfrm>
            <a:off x="8057456" y="2496616"/>
            <a:ext cx="270544" cy="61822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DF9F0A94-80CC-4D9E-9F75-BE4F66E6E382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>
            <a:off x="5627896" y="3088705"/>
            <a:ext cx="2700104" cy="26138"/>
          </a:xfrm>
          <a:prstGeom prst="straightConnector1">
            <a:avLst/>
          </a:prstGeom>
          <a:ln>
            <a:solidFill>
              <a:srgbClr val="003399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9F97561-2A93-4E51-843B-7B2375F84E07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 flipV="1">
            <a:off x="4043728" y="4089790"/>
            <a:ext cx="3300524" cy="4301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0C04D05B-68CD-404D-A6FB-E6B1CB7F469C}"/>
              </a:ext>
            </a:extLst>
          </p:cNvPr>
          <p:cNvSpPr/>
          <p:nvPr/>
        </p:nvSpPr>
        <p:spPr>
          <a:xfrm>
            <a:off x="5771912" y="3304729"/>
            <a:ext cx="1584176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Missing Data</a:t>
            </a:r>
            <a:r>
              <a:rPr lang="en-US" sz="1000" dirty="0">
                <a:solidFill>
                  <a:schemeClr val="tx1"/>
                </a:solidFill>
              </a:rPr>
              <a:t>, manual corrections and filling gaps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E2A7176-6018-4A1F-9C4F-00F5AC13FB1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627896" y="3088705"/>
            <a:ext cx="144016" cy="216024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FDE87E8F-65B5-4B59-BF15-3DD8D00B1870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 flipV="1">
            <a:off x="2603456" y="2994498"/>
            <a:ext cx="360272" cy="9420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5A7C74E6-2B0F-48B0-B714-DCA8214947C3}"/>
              </a:ext>
            </a:extLst>
          </p:cNvPr>
          <p:cNvCxnSpPr>
            <a:cxnSpLocks/>
            <a:stCxn id="26" idx="3"/>
            <a:endCxn id="8" idx="1"/>
          </p:cNvCxnSpPr>
          <p:nvPr/>
        </p:nvCxnSpPr>
        <p:spPr>
          <a:xfrm flipV="1">
            <a:off x="5240150" y="4924909"/>
            <a:ext cx="1539874" cy="54633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E6E727D7-DDF7-45D2-9FDF-FF78A5A0AA4C}"/>
              </a:ext>
            </a:extLst>
          </p:cNvPr>
          <p:cNvSpPr/>
          <p:nvPr/>
        </p:nvSpPr>
        <p:spPr>
          <a:xfrm>
            <a:off x="2647942" y="5219216"/>
            <a:ext cx="2592208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Do Needed Calculations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in order to come closer to the results and verify them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8924349F-8C7C-4BFB-A427-F6C23911D0CE}"/>
              </a:ext>
            </a:extLst>
          </p:cNvPr>
          <p:cNvCxnSpPr>
            <a:cxnSpLocks/>
            <a:stCxn id="11" idx="2"/>
            <a:endCxn id="8" idx="0"/>
          </p:cNvCxnSpPr>
          <p:nvPr/>
        </p:nvCxnSpPr>
        <p:spPr>
          <a:xfrm flipH="1">
            <a:off x="8147876" y="4413826"/>
            <a:ext cx="600224" cy="25905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1B209CF3-2247-44C7-A7C4-C4973AA696D3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2675728" y="4456801"/>
            <a:ext cx="1268318" cy="762415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F3A0A952-7C6B-41DC-87AC-C784923D11DA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115728" y="4384801"/>
            <a:ext cx="2664296" cy="54010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AF7E53F-EEE6-4343-B175-E9B03DBC3A3A}"/>
              </a:ext>
            </a:extLst>
          </p:cNvPr>
          <p:cNvCxnSpPr>
            <a:cxnSpLocks/>
            <a:stCxn id="26" idx="3"/>
            <a:endCxn id="10" idx="1"/>
          </p:cNvCxnSpPr>
          <p:nvPr/>
        </p:nvCxnSpPr>
        <p:spPr>
          <a:xfrm>
            <a:off x="5240150" y="5471244"/>
            <a:ext cx="1158480" cy="20974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9509E2AD-CD63-4F6C-BA34-763226B299F9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7838630" y="5176937"/>
            <a:ext cx="309246" cy="25202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hteck 31">
            <a:extLst>
              <a:ext uri="{FF2B5EF4-FFF2-40B4-BE49-F238E27FC236}">
                <a16:creationId xmlns:a16="http://schemas.microsoft.com/office/drawing/2014/main" id="{89A93AA1-2C94-4749-94A9-78DFEEF744C7}"/>
              </a:ext>
            </a:extLst>
          </p:cNvPr>
          <p:cNvSpPr/>
          <p:nvPr/>
        </p:nvSpPr>
        <p:spPr>
          <a:xfrm>
            <a:off x="4685874" y="3959244"/>
            <a:ext cx="1584176" cy="864000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Excel too slow with Big Data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loading and processing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 (3’000 … &gt; 10 M rows)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waiting ... waiting ...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D756626C-47D5-4050-A53E-FB6F76B9464E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4043728" y="3520753"/>
            <a:ext cx="1728184" cy="36004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AACF1429-E90E-4B4E-861B-271F06D73D3A}"/>
              </a:ext>
            </a:extLst>
          </p:cNvPr>
          <p:cNvCxnSpPr>
            <a:cxnSpLocks/>
            <a:stCxn id="10" idx="2"/>
            <a:endCxn id="5" idx="0"/>
          </p:cNvCxnSpPr>
          <p:nvPr/>
        </p:nvCxnSpPr>
        <p:spPr>
          <a:xfrm>
            <a:off x="7838630" y="5933021"/>
            <a:ext cx="867370" cy="231979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6FCBF54A-EA73-4DAC-B3FD-E07B3361906A}"/>
              </a:ext>
            </a:extLst>
          </p:cNvPr>
          <p:cNvCxnSpPr>
            <a:cxnSpLocks/>
            <a:stCxn id="21" idx="3"/>
            <a:endCxn id="11" idx="0"/>
          </p:cNvCxnSpPr>
          <p:nvPr/>
        </p:nvCxnSpPr>
        <p:spPr>
          <a:xfrm>
            <a:off x="7356088" y="3520753"/>
            <a:ext cx="1392012" cy="24500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ihandform 246">
            <a:extLst>
              <a:ext uri="{FF2B5EF4-FFF2-40B4-BE49-F238E27FC236}">
                <a16:creationId xmlns:a16="http://schemas.microsoft.com/office/drawing/2014/main" id="{BCAFC918-D79C-470E-AD8D-13A81D232F2C}"/>
              </a:ext>
            </a:extLst>
          </p:cNvPr>
          <p:cNvSpPr/>
          <p:nvPr/>
        </p:nvSpPr>
        <p:spPr>
          <a:xfrm flipH="1">
            <a:off x="2891728" y="3376801"/>
            <a:ext cx="1512096" cy="432000"/>
          </a:xfrm>
          <a:custGeom>
            <a:avLst/>
            <a:gdLst>
              <a:gd name="connsiteX0" fmla="*/ 109946 w 475428"/>
              <a:gd name="connsiteY0" fmla="*/ 0 h 360726"/>
              <a:gd name="connsiteX1" fmla="*/ 160280 w 475428"/>
              <a:gd name="connsiteY1" fmla="*/ 142613 h 360726"/>
              <a:gd name="connsiteX2" fmla="*/ 889 w 475428"/>
              <a:gd name="connsiteY2" fmla="*/ 251670 h 360726"/>
              <a:gd name="connsiteX3" fmla="*/ 244170 w 475428"/>
              <a:gd name="connsiteY3" fmla="*/ 234892 h 360726"/>
              <a:gd name="connsiteX4" fmla="*/ 445506 w 475428"/>
              <a:gd name="connsiteY4" fmla="*/ 260059 h 360726"/>
              <a:gd name="connsiteX5" fmla="*/ 470673 w 475428"/>
              <a:gd name="connsiteY5" fmla="*/ 360726 h 360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428" h="360726">
                <a:moveTo>
                  <a:pt x="109946" y="0"/>
                </a:moveTo>
                <a:cubicBezTo>
                  <a:pt x="144201" y="50334"/>
                  <a:pt x="178456" y="100668"/>
                  <a:pt x="160280" y="142613"/>
                </a:cubicBezTo>
                <a:cubicBezTo>
                  <a:pt x="142104" y="184558"/>
                  <a:pt x="-13093" y="236290"/>
                  <a:pt x="889" y="251670"/>
                </a:cubicBezTo>
                <a:cubicBezTo>
                  <a:pt x="14871" y="267050"/>
                  <a:pt x="170067" y="233494"/>
                  <a:pt x="244170" y="234892"/>
                </a:cubicBezTo>
                <a:cubicBezTo>
                  <a:pt x="318273" y="236290"/>
                  <a:pt x="407756" y="239087"/>
                  <a:pt x="445506" y="260059"/>
                </a:cubicBezTo>
                <a:cubicBezTo>
                  <a:pt x="483256" y="281031"/>
                  <a:pt x="476964" y="320878"/>
                  <a:pt x="470673" y="360726"/>
                </a:cubicBezTo>
              </a:path>
            </a:pathLst>
          </a:cu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1" name="Rechteck 100">
            <a:extLst>
              <a:ext uri="{FF2B5EF4-FFF2-40B4-BE49-F238E27FC236}">
                <a16:creationId xmlns:a16="http://schemas.microsoft.com/office/drawing/2014/main" id="{A912A3FA-3005-4A24-A0F3-6BAFE3EE4B79}"/>
              </a:ext>
            </a:extLst>
          </p:cNvPr>
          <p:cNvSpPr/>
          <p:nvPr/>
        </p:nvSpPr>
        <p:spPr>
          <a:xfrm>
            <a:off x="6399413" y="2862904"/>
            <a:ext cx="1403900" cy="314034"/>
          </a:xfrm>
          <a:prstGeom prst="rect">
            <a:avLst/>
          </a:prstGeom>
          <a:solidFill>
            <a:srgbClr val="FAFAFA"/>
          </a:solidFill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Errors Introduced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C4A321E5-4ED0-41D1-B695-402833429CBB}"/>
              </a:ext>
            </a:extLst>
          </p:cNvPr>
          <p:cNvSpPr/>
          <p:nvPr/>
        </p:nvSpPr>
        <p:spPr>
          <a:xfrm>
            <a:off x="1000446" y="4672841"/>
            <a:ext cx="1503600" cy="50405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200" b="1" dirty="0">
                <a:solidFill>
                  <a:schemeClr val="tx1"/>
                </a:solidFill>
              </a:rPr>
              <a:t>Clean-Up by Hand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Unlikely to discover all</a:t>
            </a:r>
            <a:br>
              <a:rPr lang="en-US" sz="1000" dirty="0">
                <a:solidFill>
                  <a:schemeClr val="tx1"/>
                </a:solidFill>
              </a:rPr>
            </a:br>
            <a:r>
              <a:rPr lang="en-US" sz="1000" dirty="0">
                <a:solidFill>
                  <a:schemeClr val="tx1"/>
                </a:solidFill>
              </a:rPr>
              <a:t>issues every time</a:t>
            </a:r>
          </a:p>
        </p:txBody>
      </p: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1B8BBE0B-7424-4D21-83AF-914DF53758B0}"/>
              </a:ext>
            </a:extLst>
          </p:cNvPr>
          <p:cNvCxnSpPr>
            <a:cxnSpLocks/>
            <a:stCxn id="14" idx="2"/>
            <a:endCxn id="102" idx="0"/>
          </p:cNvCxnSpPr>
          <p:nvPr/>
        </p:nvCxnSpPr>
        <p:spPr>
          <a:xfrm flipH="1">
            <a:off x="1752246" y="4456801"/>
            <a:ext cx="923482" cy="21604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E423CD8-8A2D-4195-9F8C-0866190BFC4B}"/>
              </a:ext>
            </a:extLst>
          </p:cNvPr>
          <p:cNvCxnSpPr>
            <a:cxnSpLocks/>
            <a:stCxn id="26" idx="1"/>
            <a:endCxn id="102" idx="2"/>
          </p:cNvCxnSpPr>
          <p:nvPr/>
        </p:nvCxnSpPr>
        <p:spPr>
          <a:xfrm flipH="1" flipV="1">
            <a:off x="1752246" y="5176897"/>
            <a:ext cx="895696" cy="294347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441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CAE38A44-B5E8-4DAB-8EFD-45E47FC569DF}"/>
              </a:ext>
            </a:extLst>
          </p:cNvPr>
          <p:cNvSpPr/>
          <p:nvPr/>
        </p:nvSpPr>
        <p:spPr>
          <a:xfrm>
            <a:off x="480000" y="1269000"/>
            <a:ext cx="2160000" cy="1224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Excel Macros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(Visual Basic)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3C0270E-C324-4163-A656-16F320E1823A}"/>
              </a:ext>
            </a:extLst>
          </p:cNvPr>
          <p:cNvSpPr/>
          <p:nvPr/>
        </p:nvSpPr>
        <p:spPr>
          <a:xfrm>
            <a:off x="480000" y="2781000"/>
            <a:ext cx="2160000" cy="1656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Write a </a:t>
            </a:r>
            <a:br>
              <a:rPr lang="en-US" sz="1400" b="1" dirty="0">
                <a:solidFill>
                  <a:schemeClr val="tx1"/>
                </a:solidFill>
              </a:rPr>
            </a:br>
            <a:r>
              <a:rPr lang="en-US" sz="1400" b="1" dirty="0">
                <a:solidFill>
                  <a:schemeClr val="tx1"/>
                </a:solidFill>
              </a:rPr>
              <a:t>Computer Program 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(C, Java, Python, etc.)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5DDC13B4-C454-46AB-85A5-096651790B39}"/>
              </a:ext>
            </a:extLst>
          </p:cNvPr>
          <p:cNvSpPr/>
          <p:nvPr/>
        </p:nvSpPr>
        <p:spPr>
          <a:xfrm>
            <a:off x="480000" y="4725000"/>
            <a:ext cx="2160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ctr" anchorCtr="0"/>
          <a:lstStyle/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Hire a Consultant</a:t>
            </a:r>
          </a:p>
          <a:p>
            <a:pPr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000" dirty="0">
                <a:solidFill>
                  <a:schemeClr val="tx1"/>
                </a:solidFill>
              </a:rPr>
              <a:t>(or two)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0F6F1041-4C09-427B-9A50-13718595F67D}"/>
              </a:ext>
            </a:extLst>
          </p:cNvPr>
          <p:cNvSpPr/>
          <p:nvPr/>
        </p:nvSpPr>
        <p:spPr>
          <a:xfrm>
            <a:off x="2784000" y="5877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Expensive, external vendor dependency, no long-term sustainability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6E1620E-CA03-4F44-AA56-896573CA9024}"/>
              </a:ext>
            </a:extLst>
          </p:cNvPr>
          <p:cNvSpPr/>
          <p:nvPr/>
        </p:nvSpPr>
        <p:spPr>
          <a:xfrm>
            <a:off x="2784000" y="4149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Unreadable, unchangeable, opaque code cannot be created nor adapted by business users.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F72B769E-89DD-4884-9C9A-7E748EC5AE26}"/>
              </a:ext>
            </a:extLst>
          </p:cNvPr>
          <p:cNvSpPr/>
          <p:nvPr/>
        </p:nvSpPr>
        <p:spPr>
          <a:xfrm>
            <a:off x="2784000" y="2205000"/>
            <a:ext cx="8928000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>
              <a:spcBef>
                <a:spcPts val="300"/>
              </a:spcBef>
              <a:spcAft>
                <a:spcPts val="300"/>
              </a:spcAft>
              <a:buClr>
                <a:srgbClr val="003399"/>
              </a:buClr>
            </a:pPr>
            <a:r>
              <a:rPr lang="en-US" sz="1400" b="1" dirty="0">
                <a:solidFill>
                  <a:schemeClr val="tx1"/>
                </a:solidFill>
              </a:rPr>
              <a:t>Complex, opaque, un-auditable, poorly performing code if tasks are not very small and simple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0BA41ED9-4CC3-4023-ADBF-5758259247C2}"/>
              </a:ext>
            </a:extLst>
          </p:cNvPr>
          <p:cNvSpPr/>
          <p:nvPr/>
        </p:nvSpPr>
        <p:spPr>
          <a:xfrm>
            <a:off x="2784000" y="1269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OK for simple tasks,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coding becomes cumbersome if problems are more complex.  Vulnerable if data format changes.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Processing performance drops significantly when working with large data volumes.</a:t>
            </a: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5B275BA-B613-4C7D-A4AB-FF78182C226F}"/>
              </a:ext>
            </a:extLst>
          </p:cNvPr>
          <p:cNvSpPr/>
          <p:nvPr/>
        </p:nvSpPr>
        <p:spPr>
          <a:xfrm>
            <a:off x="2784000" y="2781000"/>
            <a:ext cx="8928000" cy="1296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Runs fast, but takes a lot of time to program, debug and optimize.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Others may have difficulties to understand what you have written.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Such programs end up very large, with many functional details coded by hand.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Good programming know-how, ideally object-oriented programming </a:t>
            </a:r>
            <a:r>
              <a:rPr lang="en-US" sz="1400" dirty="0" err="1">
                <a:solidFill>
                  <a:schemeClr val="tx1"/>
                </a:solidFill>
              </a:rPr>
              <a:t>sklls</a:t>
            </a:r>
            <a:r>
              <a:rPr lang="en-US" sz="1400" dirty="0">
                <a:solidFill>
                  <a:schemeClr val="tx1"/>
                </a:solidFill>
              </a:rPr>
              <a:t> are needed, as well as obtaining a suitable development environment.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E493D41-9BB3-4C6B-B8E1-56B5D00FF627}"/>
              </a:ext>
            </a:extLst>
          </p:cNvPr>
          <p:cNvSpPr/>
          <p:nvPr/>
        </p:nvSpPr>
        <p:spPr>
          <a:xfrm>
            <a:off x="2784000" y="4797000"/>
            <a:ext cx="8928000" cy="100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" tIns="36000" rIns="36000" bIns="36000" rtlCol="0" anchor="t" anchorCtr="0"/>
          <a:lstStyle/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They are happy to solve your problems for cash.  Solutions are quite decent, but ...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... if you need further enhancements, they will ask for more cash.</a:t>
            </a:r>
          </a:p>
          <a:p>
            <a:pPr marL="171450" indent="-171450">
              <a:spcBef>
                <a:spcPts val="200"/>
              </a:spcBef>
              <a:spcAft>
                <a:spcPts val="200"/>
              </a:spcAft>
              <a:buClr>
                <a:srgbClr val="003399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/>
                </a:solidFill>
              </a:rPr>
              <a:t>You will depend on them as they expected, and keep convincing your boss to have these expenses approved.</a:t>
            </a:r>
          </a:p>
        </p:txBody>
      </p:sp>
      <p:sp>
        <p:nvSpPr>
          <p:cNvPr id="26" name="Titel 1">
            <a:extLst>
              <a:ext uri="{FF2B5EF4-FFF2-40B4-BE49-F238E27FC236}">
                <a16:creationId xmlns:a16="http://schemas.microsoft.com/office/drawing/2014/main" id="{68175D5C-7DA7-6844-9C46-CDE109EEE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7000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Problem Statement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Conventional methods of analytics automation are complex and unsustainable</a:t>
            </a:r>
            <a:endParaRPr lang="de-CH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078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ounded Rectangle">
            <a:extLst>
              <a:ext uri="{FF2B5EF4-FFF2-40B4-BE49-F238E27FC236}">
                <a16:creationId xmlns:a16="http://schemas.microsoft.com/office/drawing/2014/main" id="{1B4DD82A-B02A-324E-BB51-1627E9FEB40E}"/>
              </a:ext>
            </a:extLst>
          </p:cNvPr>
          <p:cNvSpPr/>
          <p:nvPr/>
        </p:nvSpPr>
        <p:spPr>
          <a:xfrm>
            <a:off x="1416000" y="2565000"/>
            <a:ext cx="9393516" cy="2441796"/>
          </a:xfrm>
          <a:prstGeom prst="roundRect">
            <a:avLst>
              <a:gd name="adj" fmla="val 6014"/>
            </a:avLst>
          </a:prstGeom>
          <a:solidFill>
            <a:srgbClr val="3264C8">
              <a:alpha val="18104"/>
            </a:srgbClr>
          </a:solidFill>
          <a:ln w="3175">
            <a:noFill/>
            <a:miter lim="400000"/>
          </a:ln>
          <a:effectLst/>
        </p:spPr>
        <p:txBody>
          <a:bodyPr lIns="36000" tIns="36000" rIns="36000" bIns="36000" anchor="ctr"/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64854C-5198-4628-AEAE-0950F1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37" y="119056"/>
            <a:ext cx="11232000" cy="717944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2850A0"/>
                </a:solidFill>
              </a:rPr>
              <a:t>Solution</a:t>
            </a:r>
            <a:br>
              <a:rPr lang="en-US" dirty="0">
                <a:solidFill>
                  <a:srgbClr val="2850A0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Automate your data integration and analysis with the B4P analytics engine</a:t>
            </a:r>
            <a:endParaRPr lang="de-C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Pfeil: nach rechts 95">
            <a:extLst>
              <a:ext uri="{FF2B5EF4-FFF2-40B4-BE49-F238E27FC236}">
                <a16:creationId xmlns:a16="http://schemas.microsoft.com/office/drawing/2014/main" id="{ADBF9241-D323-4282-92DD-6A20B44732DF}"/>
              </a:ext>
            </a:extLst>
          </p:cNvPr>
          <p:cNvSpPr/>
          <p:nvPr/>
        </p:nvSpPr>
        <p:spPr>
          <a:xfrm rot="5400000">
            <a:off x="5718821" y="1934179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Rectangle 79">
            <a:extLst>
              <a:ext uri="{FF2B5EF4-FFF2-40B4-BE49-F238E27FC236}">
                <a16:creationId xmlns:a16="http://schemas.microsoft.com/office/drawing/2014/main" id="{16BC4DC5-1736-470A-A9EF-3D559CF9AE4F}"/>
              </a:ext>
            </a:extLst>
          </p:cNvPr>
          <p:cNvSpPr/>
          <p:nvPr/>
        </p:nvSpPr>
        <p:spPr>
          <a:xfrm>
            <a:off x="6534036" y="5774402"/>
            <a:ext cx="21177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Integrated analysis completed in seconds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Rechteck 48">
            <a:extLst>
              <a:ext uri="{FF2B5EF4-FFF2-40B4-BE49-F238E27FC236}">
                <a16:creationId xmlns:a16="http://schemas.microsoft.com/office/drawing/2014/main" id="{16D1D567-6958-3D46-AE20-271ACCFB3BD0}"/>
              </a:ext>
            </a:extLst>
          </p:cNvPr>
          <p:cNvSpPr/>
          <p:nvPr/>
        </p:nvSpPr>
        <p:spPr>
          <a:xfrm>
            <a:off x="1618486" y="2948402"/>
            <a:ext cx="86400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Import</a:t>
            </a:r>
          </a:p>
        </p:txBody>
      </p:sp>
      <p:sp>
        <p:nvSpPr>
          <p:cNvPr id="54" name="Rechteck 49">
            <a:extLst>
              <a:ext uri="{FF2B5EF4-FFF2-40B4-BE49-F238E27FC236}">
                <a16:creationId xmlns:a16="http://schemas.microsoft.com/office/drawing/2014/main" id="{2C38E47D-5E69-F348-920F-47C18478115E}"/>
              </a:ext>
            </a:extLst>
          </p:cNvPr>
          <p:cNvSpPr/>
          <p:nvPr/>
        </p:nvSpPr>
        <p:spPr>
          <a:xfrm>
            <a:off x="3922486" y="2940783"/>
            <a:ext cx="864000" cy="3845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Validate</a:t>
            </a:r>
          </a:p>
        </p:txBody>
      </p:sp>
      <p:sp>
        <p:nvSpPr>
          <p:cNvPr id="55" name="Rechteck 50">
            <a:extLst>
              <a:ext uri="{FF2B5EF4-FFF2-40B4-BE49-F238E27FC236}">
                <a16:creationId xmlns:a16="http://schemas.microsoft.com/office/drawing/2014/main" id="{01A13A55-069D-BE4F-8A4D-AA644F96223D}"/>
              </a:ext>
            </a:extLst>
          </p:cNvPr>
          <p:cNvSpPr/>
          <p:nvPr/>
        </p:nvSpPr>
        <p:spPr>
          <a:xfrm>
            <a:off x="7378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Analyze</a:t>
            </a:r>
          </a:p>
        </p:txBody>
      </p:sp>
      <p:sp>
        <p:nvSpPr>
          <p:cNvPr id="56" name="Rechteck 51">
            <a:extLst>
              <a:ext uri="{FF2B5EF4-FFF2-40B4-BE49-F238E27FC236}">
                <a16:creationId xmlns:a16="http://schemas.microsoft.com/office/drawing/2014/main" id="{F9482D44-030F-D448-B374-0D0E4286294A}"/>
              </a:ext>
            </a:extLst>
          </p:cNvPr>
          <p:cNvSpPr/>
          <p:nvPr/>
        </p:nvSpPr>
        <p:spPr>
          <a:xfrm>
            <a:off x="9682486" y="2940784"/>
            <a:ext cx="864000" cy="3845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Export</a:t>
            </a:r>
          </a:p>
        </p:txBody>
      </p:sp>
      <p:sp>
        <p:nvSpPr>
          <p:cNvPr id="57" name="Gleichschenkliges Dreieck 52">
            <a:extLst>
              <a:ext uri="{FF2B5EF4-FFF2-40B4-BE49-F238E27FC236}">
                <a16:creationId xmlns:a16="http://schemas.microsoft.com/office/drawing/2014/main" id="{39620AF6-83DF-2146-A214-D308CC6C4FBD}"/>
              </a:ext>
            </a:extLst>
          </p:cNvPr>
          <p:cNvSpPr/>
          <p:nvPr/>
        </p:nvSpPr>
        <p:spPr>
          <a:xfrm rot="5400000">
            <a:off x="2554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8" name="Gleichschenkliges Dreieck 53">
            <a:extLst>
              <a:ext uri="{FF2B5EF4-FFF2-40B4-BE49-F238E27FC236}">
                <a16:creationId xmlns:a16="http://schemas.microsoft.com/office/drawing/2014/main" id="{C02B9F98-F992-2941-8347-6C9C8979A948}"/>
              </a:ext>
            </a:extLst>
          </p:cNvPr>
          <p:cNvSpPr/>
          <p:nvPr/>
        </p:nvSpPr>
        <p:spPr>
          <a:xfrm rot="5400000">
            <a:off x="7137303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59" name="Gleichschenkliges Dreieck 54">
            <a:extLst>
              <a:ext uri="{FF2B5EF4-FFF2-40B4-BE49-F238E27FC236}">
                <a16:creationId xmlns:a16="http://schemas.microsoft.com/office/drawing/2014/main" id="{F868A479-9AB3-674E-B01C-4ABA7A4EF4C2}"/>
              </a:ext>
            </a:extLst>
          </p:cNvPr>
          <p:cNvSpPr/>
          <p:nvPr/>
        </p:nvSpPr>
        <p:spPr>
          <a:xfrm rot="5400000">
            <a:off x="946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cxnSp>
        <p:nvCxnSpPr>
          <p:cNvPr id="60" name="Gerade Verbindung mit Pfeil 55">
            <a:extLst>
              <a:ext uri="{FF2B5EF4-FFF2-40B4-BE49-F238E27FC236}">
                <a16:creationId xmlns:a16="http://schemas.microsoft.com/office/drawing/2014/main" id="{6E4AC32F-868C-2748-98C6-A124CC8A4D7F}"/>
              </a:ext>
            </a:extLst>
          </p:cNvPr>
          <p:cNvCxnSpPr>
            <a:cxnSpLocks/>
          </p:cNvCxnSpPr>
          <p:nvPr/>
        </p:nvCxnSpPr>
        <p:spPr>
          <a:xfrm>
            <a:off x="1618486" y="2858097"/>
            <a:ext cx="8928000" cy="0"/>
          </a:xfrm>
          <a:prstGeom prst="straightConnector1">
            <a:avLst/>
          </a:prstGeom>
          <a:ln w="22225">
            <a:solidFill>
              <a:srgbClr val="3264C8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hteck 58">
            <a:extLst>
              <a:ext uri="{FF2B5EF4-FFF2-40B4-BE49-F238E27FC236}">
                <a16:creationId xmlns:a16="http://schemas.microsoft.com/office/drawing/2014/main" id="{13A07CB0-735D-1646-B5F1-B6069792C439}"/>
              </a:ext>
            </a:extLst>
          </p:cNvPr>
          <p:cNvSpPr/>
          <p:nvPr/>
        </p:nvSpPr>
        <p:spPr>
          <a:xfrm>
            <a:off x="2770486" y="2940783"/>
            <a:ext cx="864000" cy="3845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Clean</a:t>
            </a:r>
          </a:p>
        </p:txBody>
      </p:sp>
      <p:sp>
        <p:nvSpPr>
          <p:cNvPr id="62" name="Gleichschenkliges Dreieck 59">
            <a:extLst>
              <a:ext uri="{FF2B5EF4-FFF2-40B4-BE49-F238E27FC236}">
                <a16:creationId xmlns:a16="http://schemas.microsoft.com/office/drawing/2014/main" id="{72E8E36F-C899-0A4D-A104-820CFE6D5661}"/>
              </a:ext>
            </a:extLst>
          </p:cNvPr>
          <p:cNvSpPr/>
          <p:nvPr/>
        </p:nvSpPr>
        <p:spPr>
          <a:xfrm rot="5400000">
            <a:off x="3706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3" name="Rechteck 65">
            <a:extLst>
              <a:ext uri="{FF2B5EF4-FFF2-40B4-BE49-F238E27FC236}">
                <a16:creationId xmlns:a16="http://schemas.microsoft.com/office/drawing/2014/main" id="{F2FDC8CF-4545-4E47-9687-9AA59F045B85}"/>
              </a:ext>
            </a:extLst>
          </p:cNvPr>
          <p:cNvSpPr/>
          <p:nvPr/>
        </p:nvSpPr>
        <p:spPr>
          <a:xfrm>
            <a:off x="6226486" y="2930097"/>
            <a:ext cx="864000" cy="40594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Augment</a:t>
            </a:r>
          </a:p>
        </p:txBody>
      </p:sp>
      <p:sp>
        <p:nvSpPr>
          <p:cNvPr id="64" name="Gleichschenkliges Dreieck 66">
            <a:extLst>
              <a:ext uri="{FF2B5EF4-FFF2-40B4-BE49-F238E27FC236}">
                <a16:creationId xmlns:a16="http://schemas.microsoft.com/office/drawing/2014/main" id="{2A619215-A928-7640-AD79-2FD4C1A3432C}"/>
              </a:ext>
            </a:extLst>
          </p:cNvPr>
          <p:cNvSpPr/>
          <p:nvPr/>
        </p:nvSpPr>
        <p:spPr>
          <a:xfrm rot="5400000">
            <a:off x="485848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5" name="Gleichschenkliges Dreieck 72">
            <a:extLst>
              <a:ext uri="{FF2B5EF4-FFF2-40B4-BE49-F238E27FC236}">
                <a16:creationId xmlns:a16="http://schemas.microsoft.com/office/drawing/2014/main" id="{6F657559-A94A-4A45-B5FC-0D4E8BB83C63}"/>
              </a:ext>
            </a:extLst>
          </p:cNvPr>
          <p:cNvSpPr/>
          <p:nvPr/>
        </p:nvSpPr>
        <p:spPr>
          <a:xfrm rot="5400000">
            <a:off x="6010486" y="3074097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6" name="Rechteck 73">
            <a:extLst>
              <a:ext uri="{FF2B5EF4-FFF2-40B4-BE49-F238E27FC236}">
                <a16:creationId xmlns:a16="http://schemas.microsoft.com/office/drawing/2014/main" id="{BF354266-5097-3A48-9F9E-7DB255BB319A}"/>
              </a:ext>
            </a:extLst>
          </p:cNvPr>
          <p:cNvSpPr/>
          <p:nvPr/>
        </p:nvSpPr>
        <p:spPr>
          <a:xfrm>
            <a:off x="5074486" y="2937323"/>
            <a:ext cx="864000" cy="39149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Merge</a:t>
            </a:r>
          </a:p>
        </p:txBody>
      </p:sp>
      <p:sp>
        <p:nvSpPr>
          <p:cNvPr id="67" name="Rechteck 74">
            <a:extLst>
              <a:ext uri="{FF2B5EF4-FFF2-40B4-BE49-F238E27FC236}">
                <a16:creationId xmlns:a16="http://schemas.microsoft.com/office/drawing/2014/main" id="{39E80908-1C96-A84C-B978-20CD6AB4C9C0}"/>
              </a:ext>
            </a:extLst>
          </p:cNvPr>
          <p:cNvSpPr/>
          <p:nvPr/>
        </p:nvSpPr>
        <p:spPr>
          <a:xfrm>
            <a:off x="8530486" y="2930098"/>
            <a:ext cx="864000" cy="40594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Format</a:t>
            </a:r>
          </a:p>
        </p:txBody>
      </p:sp>
      <p:sp>
        <p:nvSpPr>
          <p:cNvPr id="68" name="Gleichschenkliges Dreieck 75">
            <a:extLst>
              <a:ext uri="{FF2B5EF4-FFF2-40B4-BE49-F238E27FC236}">
                <a16:creationId xmlns:a16="http://schemas.microsoft.com/office/drawing/2014/main" id="{328127EC-4980-9241-B491-19F369690C75}"/>
              </a:ext>
            </a:extLst>
          </p:cNvPr>
          <p:cNvSpPr/>
          <p:nvPr/>
        </p:nvSpPr>
        <p:spPr>
          <a:xfrm rot="5400000">
            <a:off x="8349136" y="3074113"/>
            <a:ext cx="144016" cy="144016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 anchorCtr="0"/>
          <a:lstStyle/>
          <a:p>
            <a:pPr algn="ctr"/>
            <a:endParaRPr lang="de-CH" sz="1400" dirty="0">
              <a:solidFill>
                <a:schemeClr val="tx1"/>
              </a:solidFill>
            </a:endParaRPr>
          </a:p>
        </p:txBody>
      </p:sp>
      <p:sp>
        <p:nvSpPr>
          <p:cNvPr id="69" name="Rechteck 4">
            <a:extLst>
              <a:ext uri="{FF2B5EF4-FFF2-40B4-BE49-F238E27FC236}">
                <a16:creationId xmlns:a16="http://schemas.microsoft.com/office/drawing/2014/main" id="{61E96294-75C1-214E-AFB8-D7D986899BED}"/>
              </a:ext>
            </a:extLst>
          </p:cNvPr>
          <p:cNvSpPr/>
          <p:nvPr/>
        </p:nvSpPr>
        <p:spPr>
          <a:xfrm>
            <a:off x="161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 data from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Search and Identify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files to import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Download contents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web pages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exports</a:t>
            </a:r>
          </a:p>
        </p:txBody>
      </p:sp>
      <p:sp>
        <p:nvSpPr>
          <p:cNvPr id="70" name="Rechteck 77">
            <a:extLst>
              <a:ext uri="{FF2B5EF4-FFF2-40B4-BE49-F238E27FC236}">
                <a16:creationId xmlns:a16="http://schemas.microsoft.com/office/drawing/2014/main" id="{DE98F98A-0B98-054C-B5BE-328A59950A7A}"/>
              </a:ext>
            </a:extLst>
          </p:cNvPr>
          <p:cNvSpPr/>
          <p:nvPr/>
        </p:nvSpPr>
        <p:spPr>
          <a:xfrm>
            <a:off x="392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relevant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Harmonize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terminologies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Resolve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inconsistencies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Fill missing data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duplications</a:t>
            </a:r>
          </a:p>
        </p:txBody>
      </p:sp>
      <p:sp>
        <p:nvSpPr>
          <p:cNvPr id="71" name="Rechteck 78">
            <a:extLst>
              <a:ext uri="{FF2B5EF4-FFF2-40B4-BE49-F238E27FC236}">
                <a16:creationId xmlns:a16="http://schemas.microsoft.com/office/drawing/2014/main" id="{E4656092-9F08-9848-AC95-964113979394}"/>
              </a:ext>
            </a:extLst>
          </p:cNvPr>
          <p:cNvSpPr/>
          <p:nvPr/>
        </p:nvSpPr>
        <p:spPr>
          <a:xfrm>
            <a:off x="277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Clean syntax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Check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headers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structure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Explore and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extract sub-tables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Filter out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not needed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number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</a:t>
            </a:r>
          </a:p>
        </p:txBody>
      </p:sp>
      <p:sp>
        <p:nvSpPr>
          <p:cNvPr id="72" name="Rechteck 79">
            <a:extLst>
              <a:ext uri="{FF2B5EF4-FFF2-40B4-BE49-F238E27FC236}">
                <a16:creationId xmlns:a16="http://schemas.microsoft.com/office/drawing/2014/main" id="{D5AF0352-2653-7D48-9A22-08FC4DFFD5EF}"/>
              </a:ext>
            </a:extLst>
          </p:cNvPr>
          <p:cNvSpPr/>
          <p:nvPr/>
        </p:nvSpPr>
        <p:spPr>
          <a:xfrm>
            <a:off x="5074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Consolidate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individual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Identify commonalities 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multiple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Eliminate redundancies</a:t>
            </a:r>
          </a:p>
        </p:txBody>
      </p:sp>
      <p:sp>
        <p:nvSpPr>
          <p:cNvPr id="73" name="Rechteck 80">
            <a:extLst>
              <a:ext uri="{FF2B5EF4-FFF2-40B4-BE49-F238E27FC236}">
                <a16:creationId xmlns:a16="http://schemas.microsoft.com/office/drawing/2014/main" id="{223C5CAC-D8CA-C641-96FC-8F7E318714D3}"/>
              </a:ext>
            </a:extLst>
          </p:cNvPr>
          <p:cNvSpPr/>
          <p:nvPr/>
        </p:nvSpPr>
        <p:spPr>
          <a:xfrm>
            <a:off x="6248120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Retrieve data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from lookup tables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new calculated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fields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Enrich the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information value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endParaRPr lang="en-US" sz="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4" name="Rechteck 86">
            <a:extLst>
              <a:ext uri="{FF2B5EF4-FFF2-40B4-BE49-F238E27FC236}">
                <a16:creationId xmlns:a16="http://schemas.microsoft.com/office/drawing/2014/main" id="{F773895B-CEBC-C34E-AEEA-C290B31599EA}"/>
              </a:ext>
            </a:extLst>
          </p:cNvPr>
          <p:cNvSpPr/>
          <p:nvPr/>
        </p:nvSpPr>
        <p:spPr>
          <a:xfrm>
            <a:off x="7378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Analyze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Calculate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Pivots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contents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Develop time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schedules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Do statistics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Align results</a:t>
            </a:r>
          </a:p>
        </p:txBody>
      </p:sp>
      <p:sp>
        <p:nvSpPr>
          <p:cNvPr id="76" name="Rechteck 88">
            <a:extLst>
              <a:ext uri="{FF2B5EF4-FFF2-40B4-BE49-F238E27FC236}">
                <a16:creationId xmlns:a16="http://schemas.microsoft.com/office/drawing/2014/main" id="{94775A2A-2E72-054D-B961-7A05C71C7241}"/>
              </a:ext>
            </a:extLst>
          </p:cNvPr>
          <p:cNvSpPr/>
          <p:nvPr/>
        </p:nvSpPr>
        <p:spPr>
          <a:xfrm>
            <a:off x="8530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Sort and arrange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rows and columns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 numbers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Add style,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formats and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colors</a:t>
            </a:r>
          </a:p>
        </p:txBody>
      </p:sp>
      <p:sp>
        <p:nvSpPr>
          <p:cNvPr id="94" name="Rechteck 89">
            <a:extLst>
              <a:ext uri="{FF2B5EF4-FFF2-40B4-BE49-F238E27FC236}">
                <a16:creationId xmlns:a16="http://schemas.microsoft.com/office/drawing/2014/main" id="{EF4D5167-C796-C848-9984-EA201852AA1C}"/>
              </a:ext>
            </a:extLst>
          </p:cNvPr>
          <p:cNvSpPr/>
          <p:nvPr/>
        </p:nvSpPr>
        <p:spPr>
          <a:xfrm>
            <a:off x="9682486" y="3506097"/>
            <a:ext cx="864000" cy="1368000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Save data to files: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Excel, CSV,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HTML, XML,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JSON, ZIP, TXT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Initiate database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imports</a:t>
            </a:r>
          </a:p>
          <a:p>
            <a:pPr marL="88900" indent="-88900">
              <a:spcBef>
                <a:spcPts val="100"/>
              </a:spcBef>
              <a:spcAft>
                <a:spcPts val="100"/>
              </a:spcAft>
              <a:buClr>
                <a:schemeClr val="bg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Trigger other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SW that data is</a:t>
            </a:r>
            <a:b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available</a:t>
            </a:r>
          </a:p>
        </p:txBody>
      </p:sp>
      <p:grpSp>
        <p:nvGrpSpPr>
          <p:cNvPr id="95" name="Gruppieren 10">
            <a:extLst>
              <a:ext uri="{FF2B5EF4-FFF2-40B4-BE49-F238E27FC236}">
                <a16:creationId xmlns:a16="http://schemas.microsoft.com/office/drawing/2014/main" id="{588849FD-4FB2-644B-B62E-5017EEACB68B}"/>
              </a:ext>
            </a:extLst>
          </p:cNvPr>
          <p:cNvGrpSpPr/>
          <p:nvPr/>
        </p:nvGrpSpPr>
        <p:grpSpPr>
          <a:xfrm>
            <a:off x="9394486" y="2538965"/>
            <a:ext cx="283792" cy="309627"/>
            <a:chOff x="7789696" y="1644240"/>
            <a:chExt cx="431444" cy="576000"/>
          </a:xfrm>
        </p:grpSpPr>
        <p:sp>
          <p:nvSpPr>
            <p:cNvPr id="101" name="Ellipse 9">
              <a:extLst>
                <a:ext uri="{FF2B5EF4-FFF2-40B4-BE49-F238E27FC236}">
                  <a16:creationId xmlns:a16="http://schemas.microsoft.com/office/drawing/2014/main" id="{7B5D1A96-0F39-F846-9CD9-F00341F054E0}"/>
                </a:ext>
              </a:extLst>
            </p:cNvPr>
            <p:cNvSpPr/>
            <p:nvPr/>
          </p:nvSpPr>
          <p:spPr>
            <a:xfrm>
              <a:off x="7815420" y="1814520"/>
              <a:ext cx="360000" cy="360000"/>
            </a:xfrm>
            <a:prstGeom prst="ellipse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36000" tIns="36000" rIns="36000" bIns="36000" rtlCol="0" anchor="ctr" anchorCtr="0"/>
            <a:lstStyle/>
            <a:p>
              <a:pPr algn="ctr"/>
              <a:endParaRPr lang="de-CH" sz="1400" dirty="0">
                <a:solidFill>
                  <a:schemeClr val="tx1"/>
                </a:solidFill>
              </a:endParaRPr>
            </a:p>
          </p:txBody>
        </p:sp>
        <p:pic>
          <p:nvPicPr>
            <p:cNvPr id="102" name="Grafik 57">
              <a:extLst>
                <a:ext uri="{FF2B5EF4-FFF2-40B4-BE49-F238E27FC236}">
                  <a16:creationId xmlns:a16="http://schemas.microsoft.com/office/drawing/2014/main" id="{1F7D44FE-336A-144A-AC31-878730140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789696" y="1644240"/>
              <a:ext cx="431444" cy="576000"/>
            </a:xfrm>
            <a:prstGeom prst="rect">
              <a:avLst/>
            </a:prstGeom>
          </p:spPr>
        </p:pic>
      </p:grpSp>
      <p:grpSp>
        <p:nvGrpSpPr>
          <p:cNvPr id="118" name="Group">
            <a:extLst>
              <a:ext uri="{FF2B5EF4-FFF2-40B4-BE49-F238E27FC236}">
                <a16:creationId xmlns:a16="http://schemas.microsoft.com/office/drawing/2014/main" id="{B6FA79D7-3FDD-8A44-BAA8-368CDF79F878}"/>
              </a:ext>
            </a:extLst>
          </p:cNvPr>
          <p:cNvGrpSpPr/>
          <p:nvPr/>
        </p:nvGrpSpPr>
        <p:grpSpPr>
          <a:xfrm>
            <a:off x="5664000" y="5664301"/>
            <a:ext cx="667889" cy="788699"/>
            <a:chOff x="0" y="0"/>
            <a:chExt cx="667887" cy="788698"/>
          </a:xfrm>
        </p:grpSpPr>
        <p:sp>
          <p:nvSpPr>
            <p:cNvPr id="119" name="Rectangle">
              <a:extLst>
                <a:ext uri="{FF2B5EF4-FFF2-40B4-BE49-F238E27FC236}">
                  <a16:creationId xmlns:a16="http://schemas.microsoft.com/office/drawing/2014/main" id="{FE5211A0-8F69-5A45-B368-2910F78716F3}"/>
                </a:ext>
              </a:extLst>
            </p:cNvPr>
            <p:cNvSpPr/>
            <p:nvPr/>
          </p:nvSpPr>
          <p:spPr>
            <a:xfrm>
              <a:off x="5014" y="0"/>
              <a:ext cx="662874" cy="768910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accent1">
                  <a:satOff val="-3054"/>
                  <a:lumOff val="-11647"/>
                </a:schemeClr>
              </a:solidFill>
              <a:prstDash val="solid"/>
              <a:round/>
            </a:ln>
            <a:effectLst>
              <a:outerShdw blurRad="38100" dist="58100" dir="6673739" rotWithShape="0">
                <a:srgbClr val="000000">
                  <a:alpha val="38000"/>
                </a:srgbClr>
              </a:outerShdw>
            </a:effectLst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0" name="Bar Chart">
              <a:extLst>
                <a:ext uri="{FF2B5EF4-FFF2-40B4-BE49-F238E27FC236}">
                  <a16:creationId xmlns:a16="http://schemas.microsoft.com/office/drawing/2014/main" id="{42C3B55B-86DC-C249-8FDE-40E3C58D561E}"/>
                </a:ext>
              </a:extLst>
            </p:cNvPr>
            <p:cNvSpPr/>
            <p:nvPr/>
          </p:nvSpPr>
          <p:spPr>
            <a:xfrm>
              <a:off x="54718" y="27068"/>
              <a:ext cx="262121" cy="261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sp>
          <p:nvSpPr>
            <p:cNvPr id="121" name="Line Graph">
              <a:extLst>
                <a:ext uri="{FF2B5EF4-FFF2-40B4-BE49-F238E27FC236}">
                  <a16:creationId xmlns:a16="http://schemas.microsoft.com/office/drawing/2014/main" id="{82AC7EB0-CF73-0641-92A2-2B7ECE12A175}"/>
                </a:ext>
              </a:extLst>
            </p:cNvPr>
            <p:cNvSpPr/>
            <p:nvPr/>
          </p:nvSpPr>
          <p:spPr>
            <a:xfrm>
              <a:off x="371702" y="53647"/>
              <a:ext cx="208820" cy="2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9991" y="7364"/>
                  </a:moveTo>
                  <a:lnTo>
                    <a:pt x="17165" y="8228"/>
                  </a:lnTo>
                  <a:lnTo>
                    <a:pt x="17811" y="8832"/>
                  </a:lnTo>
                  <a:lnTo>
                    <a:pt x="13288" y="13689"/>
                  </a:lnTo>
                  <a:lnTo>
                    <a:pt x="10021" y="10341"/>
                  </a:lnTo>
                  <a:lnTo>
                    <a:pt x="2932" y="17951"/>
                  </a:lnTo>
                  <a:lnTo>
                    <a:pt x="3799" y="18763"/>
                  </a:lnTo>
                  <a:lnTo>
                    <a:pt x="10041" y="12061"/>
                  </a:lnTo>
                  <a:lnTo>
                    <a:pt x="13327" y="15430"/>
                  </a:lnTo>
                  <a:lnTo>
                    <a:pt x="13766" y="14916"/>
                  </a:lnTo>
                  <a:lnTo>
                    <a:pt x="18678" y="9644"/>
                  </a:lnTo>
                  <a:lnTo>
                    <a:pt x="19324" y="10250"/>
                  </a:lnTo>
                  <a:lnTo>
                    <a:pt x="19991" y="73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36000" tIns="36000" rIns="36000" bIns="36000" numCol="1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122" name="Group">
              <a:extLst>
                <a:ext uri="{FF2B5EF4-FFF2-40B4-BE49-F238E27FC236}">
                  <a16:creationId xmlns:a16="http://schemas.microsoft.com/office/drawing/2014/main" id="{8B888547-0666-0C4E-AA35-AA27D0B2155E}"/>
                </a:ext>
              </a:extLst>
            </p:cNvPr>
            <p:cNvGrpSpPr/>
            <p:nvPr/>
          </p:nvGrpSpPr>
          <p:grpSpPr>
            <a:xfrm>
              <a:off x="50957" y="322563"/>
              <a:ext cx="570988" cy="466136"/>
              <a:chOff x="0" y="0"/>
              <a:chExt cx="570986" cy="466134"/>
            </a:xfrm>
          </p:grpSpPr>
          <p:sp>
            <p:nvSpPr>
              <p:cNvPr id="137" name="Line">
                <a:extLst>
                  <a:ext uri="{FF2B5EF4-FFF2-40B4-BE49-F238E27FC236}">
                    <a16:creationId xmlns:a16="http://schemas.microsoft.com/office/drawing/2014/main" id="{A19E4ADE-A69D-654A-BD84-F056D9EB61CE}"/>
                  </a:ext>
                </a:extLst>
              </p:cNvPr>
              <p:cNvSpPr/>
              <p:nvPr/>
            </p:nvSpPr>
            <p:spPr>
              <a:xfrm flipV="1">
                <a:off x="-1" y="-1"/>
                <a:ext cx="2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Line">
                <a:extLst>
                  <a:ext uri="{FF2B5EF4-FFF2-40B4-BE49-F238E27FC236}">
                    <a16:creationId xmlns:a16="http://schemas.microsoft.com/office/drawing/2014/main" id="{55F4FFB4-EBAB-D54D-A33E-D3382E35F3F5}"/>
                  </a:ext>
                </a:extLst>
              </p:cNvPr>
              <p:cNvSpPr/>
              <p:nvPr/>
            </p:nvSpPr>
            <p:spPr>
              <a:xfrm flipV="1">
                <a:off x="95164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Line">
                <a:extLst>
                  <a:ext uri="{FF2B5EF4-FFF2-40B4-BE49-F238E27FC236}">
                    <a16:creationId xmlns:a16="http://schemas.microsoft.com/office/drawing/2014/main" id="{DE50081F-BC39-8740-B49F-D009E5AFAA2F}"/>
                  </a:ext>
                </a:extLst>
              </p:cNvPr>
              <p:cNvSpPr/>
              <p:nvPr/>
            </p:nvSpPr>
            <p:spPr>
              <a:xfrm flipV="1">
                <a:off x="570986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Line">
                <a:extLst>
                  <a:ext uri="{FF2B5EF4-FFF2-40B4-BE49-F238E27FC236}">
                    <a16:creationId xmlns:a16="http://schemas.microsoft.com/office/drawing/2014/main" id="{C3670404-6A5C-0444-A623-FB9D271A7F18}"/>
                  </a:ext>
                </a:extLst>
              </p:cNvPr>
              <p:cNvSpPr/>
              <p:nvPr/>
            </p:nvSpPr>
            <p:spPr>
              <a:xfrm flipV="1">
                <a:off x="285493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Line">
                <a:extLst>
                  <a:ext uri="{FF2B5EF4-FFF2-40B4-BE49-F238E27FC236}">
                    <a16:creationId xmlns:a16="http://schemas.microsoft.com/office/drawing/2014/main" id="{B8046E14-DBFA-DC4E-A201-FB480B432BE5}"/>
                  </a:ext>
                </a:extLst>
              </p:cNvPr>
              <p:cNvSpPr/>
              <p:nvPr/>
            </p:nvSpPr>
            <p:spPr>
              <a:xfrm flipV="1">
                <a:off x="380657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Line">
                <a:extLst>
                  <a:ext uri="{FF2B5EF4-FFF2-40B4-BE49-F238E27FC236}">
                    <a16:creationId xmlns:a16="http://schemas.microsoft.com/office/drawing/2014/main" id="{A8F5602C-0968-9E44-B74A-54FB838EDE32}"/>
                  </a:ext>
                </a:extLst>
              </p:cNvPr>
              <p:cNvSpPr/>
              <p:nvPr/>
            </p:nvSpPr>
            <p:spPr>
              <a:xfrm flipV="1">
                <a:off x="190328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Line">
                <a:extLst>
                  <a:ext uri="{FF2B5EF4-FFF2-40B4-BE49-F238E27FC236}">
                    <a16:creationId xmlns:a16="http://schemas.microsoft.com/office/drawing/2014/main" id="{400B842C-D69D-0E40-9D2C-F785F98B497D}"/>
                  </a:ext>
                </a:extLst>
              </p:cNvPr>
              <p:cNvSpPr/>
              <p:nvPr/>
            </p:nvSpPr>
            <p:spPr>
              <a:xfrm flipV="1">
                <a:off x="475822" y="-1"/>
                <a:ext cx="1" cy="466136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3" name="Group">
              <a:extLst>
                <a:ext uri="{FF2B5EF4-FFF2-40B4-BE49-F238E27FC236}">
                  <a16:creationId xmlns:a16="http://schemas.microsoft.com/office/drawing/2014/main" id="{BBA30A10-7633-9145-A9A6-4D3AED1049B4}"/>
                </a:ext>
              </a:extLst>
            </p:cNvPr>
            <p:cNvGrpSpPr/>
            <p:nvPr/>
          </p:nvGrpSpPr>
          <p:grpSpPr>
            <a:xfrm>
              <a:off x="-1" y="322563"/>
              <a:ext cx="665607" cy="466136"/>
              <a:chOff x="0" y="0"/>
              <a:chExt cx="665605" cy="466134"/>
            </a:xfrm>
          </p:grpSpPr>
          <p:sp>
            <p:nvSpPr>
              <p:cNvPr id="124" name="Line">
                <a:extLst>
                  <a:ext uri="{FF2B5EF4-FFF2-40B4-BE49-F238E27FC236}">
                    <a16:creationId xmlns:a16="http://schemas.microsoft.com/office/drawing/2014/main" id="{BCA01075-C62B-BE40-95AB-85D3FAEC0F1A}"/>
                  </a:ext>
                </a:extLst>
              </p:cNvPr>
              <p:cNvSpPr/>
              <p:nvPr/>
            </p:nvSpPr>
            <p:spPr>
              <a:xfrm>
                <a:off x="3617" y="3884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5" name="Line">
                <a:extLst>
                  <a:ext uri="{FF2B5EF4-FFF2-40B4-BE49-F238E27FC236}">
                    <a16:creationId xmlns:a16="http://schemas.microsoft.com/office/drawing/2014/main" id="{B047F1DB-C4BE-0F40-A9BD-E3563392C061}"/>
                  </a:ext>
                </a:extLst>
              </p:cNvPr>
              <p:cNvSpPr/>
              <p:nvPr/>
            </p:nvSpPr>
            <p:spPr>
              <a:xfrm>
                <a:off x="0" y="310756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Line">
                <a:extLst>
                  <a:ext uri="{FF2B5EF4-FFF2-40B4-BE49-F238E27FC236}">
                    <a16:creationId xmlns:a16="http://schemas.microsoft.com/office/drawing/2014/main" id="{E6E494BB-2D31-4E4A-B9C4-BC22B1B42D9C}"/>
                  </a:ext>
                </a:extLst>
              </p:cNvPr>
              <p:cNvSpPr/>
              <p:nvPr/>
            </p:nvSpPr>
            <p:spPr>
              <a:xfrm>
                <a:off x="0" y="42729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7" name="Line">
                <a:extLst>
                  <a:ext uri="{FF2B5EF4-FFF2-40B4-BE49-F238E27FC236}">
                    <a16:creationId xmlns:a16="http://schemas.microsoft.com/office/drawing/2014/main" id="{81AC61F9-102D-1D4A-9C15-91268E435348}"/>
                  </a:ext>
                </a:extLst>
              </p:cNvPr>
              <p:cNvSpPr/>
              <p:nvPr/>
            </p:nvSpPr>
            <p:spPr>
              <a:xfrm>
                <a:off x="0" y="0"/>
                <a:ext cx="660180" cy="0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Line">
                <a:extLst>
                  <a:ext uri="{FF2B5EF4-FFF2-40B4-BE49-F238E27FC236}">
                    <a16:creationId xmlns:a16="http://schemas.microsoft.com/office/drawing/2014/main" id="{99DEBFA5-CE15-2A40-8095-E6130FCDEE8C}"/>
                  </a:ext>
                </a:extLst>
              </p:cNvPr>
              <p:cNvSpPr/>
              <p:nvPr/>
            </p:nvSpPr>
            <p:spPr>
              <a:xfrm>
                <a:off x="0" y="77689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Line">
                <a:extLst>
                  <a:ext uri="{FF2B5EF4-FFF2-40B4-BE49-F238E27FC236}">
                    <a16:creationId xmlns:a16="http://schemas.microsoft.com/office/drawing/2014/main" id="{60148E90-9E59-554B-8363-2D950F6960AC}"/>
                  </a:ext>
                </a:extLst>
              </p:cNvPr>
              <p:cNvSpPr/>
              <p:nvPr/>
            </p:nvSpPr>
            <p:spPr>
              <a:xfrm>
                <a:off x="0" y="466134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Line">
                <a:extLst>
                  <a:ext uri="{FF2B5EF4-FFF2-40B4-BE49-F238E27FC236}">
                    <a16:creationId xmlns:a16="http://schemas.microsoft.com/office/drawing/2014/main" id="{884169AC-566F-D844-B16C-A13309E0325B}"/>
                  </a:ext>
                </a:extLst>
              </p:cNvPr>
              <p:cNvSpPr/>
              <p:nvPr/>
            </p:nvSpPr>
            <p:spPr>
              <a:xfrm>
                <a:off x="0" y="194222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1" name="Line">
                <a:extLst>
                  <a:ext uri="{FF2B5EF4-FFF2-40B4-BE49-F238E27FC236}">
                    <a16:creationId xmlns:a16="http://schemas.microsoft.com/office/drawing/2014/main" id="{5E285FC6-3901-D94F-A787-EF3651D32EA7}"/>
                  </a:ext>
                </a:extLst>
              </p:cNvPr>
              <p:cNvSpPr/>
              <p:nvPr/>
            </p:nvSpPr>
            <p:spPr>
              <a:xfrm>
                <a:off x="3617" y="116533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Line">
                <a:extLst>
                  <a:ext uri="{FF2B5EF4-FFF2-40B4-BE49-F238E27FC236}">
                    <a16:creationId xmlns:a16="http://schemas.microsoft.com/office/drawing/2014/main" id="{C1379492-54CC-8A44-9595-D3BD852F1945}"/>
                  </a:ext>
                </a:extLst>
              </p:cNvPr>
              <p:cNvSpPr/>
              <p:nvPr/>
            </p:nvSpPr>
            <p:spPr>
              <a:xfrm>
                <a:off x="3617" y="388445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Line">
                <a:extLst>
                  <a:ext uri="{FF2B5EF4-FFF2-40B4-BE49-F238E27FC236}">
                    <a16:creationId xmlns:a16="http://schemas.microsoft.com/office/drawing/2014/main" id="{EF9592DA-4B7B-DF4A-83A2-A2270EBB4051}"/>
                  </a:ext>
                </a:extLst>
              </p:cNvPr>
              <p:cNvSpPr/>
              <p:nvPr/>
            </p:nvSpPr>
            <p:spPr>
              <a:xfrm>
                <a:off x="3617" y="233067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Line">
                <a:extLst>
                  <a:ext uri="{FF2B5EF4-FFF2-40B4-BE49-F238E27FC236}">
                    <a16:creationId xmlns:a16="http://schemas.microsoft.com/office/drawing/2014/main" id="{B0D5F611-BC93-CE47-962C-9E6841FABAED}"/>
                  </a:ext>
                </a:extLst>
              </p:cNvPr>
              <p:cNvSpPr/>
              <p:nvPr/>
            </p:nvSpPr>
            <p:spPr>
              <a:xfrm>
                <a:off x="1808" y="271911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Line">
                <a:extLst>
                  <a:ext uri="{FF2B5EF4-FFF2-40B4-BE49-F238E27FC236}">
                    <a16:creationId xmlns:a16="http://schemas.microsoft.com/office/drawing/2014/main" id="{487276AC-1086-3E45-A96C-1DAC77F49206}"/>
                  </a:ext>
                </a:extLst>
              </p:cNvPr>
              <p:cNvSpPr/>
              <p:nvPr/>
            </p:nvSpPr>
            <p:spPr>
              <a:xfrm>
                <a:off x="1808" y="349600"/>
                <a:ext cx="660180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Line">
                <a:extLst>
                  <a:ext uri="{FF2B5EF4-FFF2-40B4-BE49-F238E27FC236}">
                    <a16:creationId xmlns:a16="http://schemas.microsoft.com/office/drawing/2014/main" id="{9BFDD476-FEE8-B148-B959-27494FFA2B98}"/>
                  </a:ext>
                </a:extLst>
              </p:cNvPr>
              <p:cNvSpPr/>
              <p:nvPr/>
            </p:nvSpPr>
            <p:spPr>
              <a:xfrm>
                <a:off x="5425" y="155378"/>
                <a:ext cx="660181" cy="1"/>
              </a:xfrm>
              <a:prstGeom prst="line">
                <a:avLst/>
              </a:prstGeom>
              <a:noFill/>
              <a:ln w="635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83120D-35FE-254D-BDA2-EB354E500145}"/>
              </a:ext>
            </a:extLst>
          </p:cNvPr>
          <p:cNvGrpSpPr/>
          <p:nvPr/>
        </p:nvGrpSpPr>
        <p:grpSpPr>
          <a:xfrm>
            <a:off x="5011287" y="1462175"/>
            <a:ext cx="1817570" cy="381780"/>
            <a:chOff x="1224722" y="4834720"/>
            <a:chExt cx="1817570" cy="381780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E2DCDE39-A03B-5144-8160-349F09E16290}"/>
                </a:ext>
              </a:extLst>
            </p:cNvPr>
            <p:cNvGrpSpPr/>
            <p:nvPr/>
          </p:nvGrpSpPr>
          <p:grpSpPr>
            <a:xfrm>
              <a:off x="1224722" y="4860923"/>
              <a:ext cx="288497" cy="329375"/>
              <a:chOff x="3732405" y="2367361"/>
              <a:chExt cx="288497" cy="329375"/>
            </a:xfrm>
          </p:grpSpPr>
          <p:sp>
            <p:nvSpPr>
              <p:cNvPr id="112" name="Rectangle">
                <a:extLst>
                  <a:ext uri="{FF2B5EF4-FFF2-40B4-BE49-F238E27FC236}">
                    <a16:creationId xmlns:a16="http://schemas.microsoft.com/office/drawing/2014/main" id="{0F39FB74-AD9F-CE47-8AF6-EB7A4F10C198}"/>
                  </a:ext>
                </a:extLst>
              </p:cNvPr>
              <p:cNvSpPr/>
              <p:nvPr/>
            </p:nvSpPr>
            <p:spPr>
              <a:xfrm>
                <a:off x="3732405" y="2367361"/>
                <a:ext cx="175089" cy="256651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Rectangle">
                <a:extLst>
                  <a:ext uri="{FF2B5EF4-FFF2-40B4-BE49-F238E27FC236}">
                    <a16:creationId xmlns:a16="http://schemas.microsoft.com/office/drawing/2014/main" id="{D2D2F7F5-B2E4-3D43-9067-98C99AD3274A}"/>
                  </a:ext>
                </a:extLst>
              </p:cNvPr>
              <p:cNvSpPr/>
              <p:nvPr/>
            </p:nvSpPr>
            <p:spPr>
              <a:xfrm>
                <a:off x="3784746" y="2403722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4905046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Rectangle">
                <a:extLst>
                  <a:ext uri="{FF2B5EF4-FFF2-40B4-BE49-F238E27FC236}">
                    <a16:creationId xmlns:a16="http://schemas.microsoft.com/office/drawing/2014/main" id="{E33397F7-A724-6E4F-8AF6-984584400C66}"/>
                  </a:ext>
                </a:extLst>
              </p:cNvPr>
              <p:cNvSpPr/>
              <p:nvPr/>
            </p:nvSpPr>
            <p:spPr>
              <a:xfrm>
                <a:off x="3845812" y="2440084"/>
                <a:ext cx="175090" cy="256652"/>
              </a:xfrm>
              <a:prstGeom prst="rect">
                <a:avLst/>
              </a:pr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65517" dir="6203283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3D42783-DDF9-5944-B9D6-5038F7F286AC}"/>
                </a:ext>
              </a:extLst>
            </p:cNvPr>
            <p:cNvGrpSpPr/>
            <p:nvPr/>
          </p:nvGrpSpPr>
          <p:grpSpPr>
            <a:xfrm>
              <a:off x="2267791" y="4849132"/>
              <a:ext cx="288496" cy="352957"/>
              <a:chOff x="3732405" y="3352009"/>
              <a:chExt cx="288496" cy="352957"/>
            </a:xfrm>
          </p:grpSpPr>
          <p:sp>
            <p:nvSpPr>
              <p:cNvPr id="116" name="Cylinder">
                <a:extLst>
                  <a:ext uri="{FF2B5EF4-FFF2-40B4-BE49-F238E27FC236}">
                    <a16:creationId xmlns:a16="http://schemas.microsoft.com/office/drawing/2014/main" id="{CFB21BC5-1DC8-534F-9844-29FA2B8CDFA2}"/>
                  </a:ext>
                </a:extLst>
              </p:cNvPr>
              <p:cNvSpPr/>
              <p:nvPr/>
            </p:nvSpPr>
            <p:spPr>
              <a:xfrm>
                <a:off x="3732405" y="3352009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8217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7" name="Cylinder">
                <a:extLst>
                  <a:ext uri="{FF2B5EF4-FFF2-40B4-BE49-F238E27FC236}">
                    <a16:creationId xmlns:a16="http://schemas.microsoft.com/office/drawing/2014/main" id="{2B2659C6-B1ED-E14F-8C0F-6B6B145ACF44}"/>
                  </a:ext>
                </a:extLst>
              </p:cNvPr>
              <p:cNvSpPr/>
              <p:nvPr/>
            </p:nvSpPr>
            <p:spPr>
              <a:xfrm>
                <a:off x="3819551" y="3439156"/>
                <a:ext cx="201350" cy="2658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21600" extrusionOk="0">
                    <a:moveTo>
                      <a:pt x="9839" y="0"/>
                    </a:moveTo>
                    <a:cubicBezTo>
                      <a:pt x="7321" y="0"/>
                      <a:pt x="4803" y="241"/>
                      <a:pt x="2882" y="724"/>
                    </a:cubicBezTo>
                    <a:cubicBezTo>
                      <a:pt x="-961" y="1689"/>
                      <a:pt x="-961" y="3255"/>
                      <a:pt x="2882" y="4221"/>
                    </a:cubicBezTo>
                    <a:cubicBezTo>
                      <a:pt x="6724" y="5186"/>
                      <a:pt x="12954" y="5186"/>
                      <a:pt x="16796" y="4221"/>
                    </a:cubicBezTo>
                    <a:cubicBezTo>
                      <a:pt x="20639" y="3255"/>
                      <a:pt x="20639" y="1689"/>
                      <a:pt x="16796" y="724"/>
                    </a:cubicBezTo>
                    <a:cubicBezTo>
                      <a:pt x="14875" y="241"/>
                      <a:pt x="12357" y="0"/>
                      <a:pt x="9839" y="0"/>
                    </a:cubicBezTo>
                    <a:close/>
                    <a:moveTo>
                      <a:pt x="0" y="3593"/>
                    </a:moveTo>
                    <a:lnTo>
                      <a:pt x="0" y="18993"/>
                    </a:lnTo>
                    <a:cubicBezTo>
                      <a:pt x="0" y="20356"/>
                      <a:pt x="4405" y="21600"/>
                      <a:pt x="9839" y="21600"/>
                    </a:cubicBezTo>
                    <a:cubicBezTo>
                      <a:pt x="15273" y="21600"/>
                      <a:pt x="19678" y="20356"/>
                      <a:pt x="19678" y="18993"/>
                    </a:cubicBezTo>
                    <a:lnTo>
                      <a:pt x="19678" y="3593"/>
                    </a:lnTo>
                    <a:cubicBezTo>
                      <a:pt x="18279" y="4621"/>
                      <a:pt x="14401" y="5357"/>
                      <a:pt x="9839" y="5357"/>
                    </a:cubicBezTo>
                    <a:cubicBezTo>
                      <a:pt x="5277" y="5357"/>
                      <a:pt x="1399" y="4621"/>
                      <a:pt x="0" y="359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9050" cap="flat">
                <a:solidFill>
                  <a:schemeClr val="bg1">
                    <a:lumMod val="65000"/>
                  </a:schemeClr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0" name="Gruppieren 12">
              <a:extLst>
                <a:ext uri="{FF2B5EF4-FFF2-40B4-BE49-F238E27FC236}">
                  <a16:creationId xmlns:a16="http://schemas.microsoft.com/office/drawing/2014/main" id="{A02FB2F4-B591-D340-8AB0-97AE8586208D}"/>
                </a:ext>
              </a:extLst>
            </p:cNvPr>
            <p:cNvGrpSpPr/>
            <p:nvPr/>
          </p:nvGrpSpPr>
          <p:grpSpPr>
            <a:xfrm>
              <a:off x="2718292" y="4863610"/>
              <a:ext cx="324000" cy="324000"/>
              <a:chOff x="2495600" y="4725144"/>
              <a:chExt cx="324000" cy="324000"/>
            </a:xfrm>
          </p:grpSpPr>
          <p:sp>
            <p:nvSpPr>
              <p:cNvPr id="171" name="World">
                <a:extLst>
                  <a:ext uri="{FF2B5EF4-FFF2-40B4-BE49-F238E27FC236}">
                    <a16:creationId xmlns:a16="http://schemas.microsoft.com/office/drawing/2014/main" id="{ED341449-BE95-6642-8C06-8B70086C18EB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solidFill>
                  <a:schemeClr val="bg1"/>
                </a:solidFill>
                <a:prstDash val="solid"/>
                <a:round/>
              </a:ln>
              <a:effectLst>
                <a:outerShdw blurRad="38100" dist="71525" dir="7882388" rotWithShape="0">
                  <a:srgbClr val="000000">
                    <a:alpha val="38000"/>
                  </a:srgbClr>
                </a:outerShdw>
              </a:effectLst>
            </p:spPr>
            <p:txBody>
              <a:bodyPr wrap="square" lIns="36000" tIns="36000" rIns="36000" bIns="36000" numCol="1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2" name="World">
                <a:extLst>
                  <a:ext uri="{FF2B5EF4-FFF2-40B4-BE49-F238E27FC236}">
                    <a16:creationId xmlns:a16="http://schemas.microsoft.com/office/drawing/2014/main" id="{306006FD-0965-BD41-9EDA-1FE312C11763}"/>
                  </a:ext>
                </a:extLst>
              </p:cNvPr>
              <p:cNvSpPr/>
              <p:nvPr/>
            </p:nvSpPr>
            <p:spPr>
              <a:xfrm>
                <a:off x="2495600" y="4725144"/>
                <a:ext cx="324000" cy="324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4845"/>
                      <a:pt x="16755" y="0"/>
                      <a:pt x="10800" y="0"/>
                    </a:cubicBezTo>
                    <a:close/>
                    <a:moveTo>
                      <a:pt x="11993" y="938"/>
                    </a:moveTo>
                    <a:cubicBezTo>
                      <a:pt x="14122" y="1194"/>
                      <a:pt x="16044" y="2125"/>
                      <a:pt x="17542" y="3512"/>
                    </a:cubicBezTo>
                    <a:cubicBezTo>
                      <a:pt x="16898" y="4108"/>
                      <a:pt x="16188" y="4611"/>
                      <a:pt x="15429" y="5012"/>
                    </a:cubicBezTo>
                    <a:cubicBezTo>
                      <a:pt x="15343" y="4850"/>
                      <a:pt x="15255" y="4689"/>
                      <a:pt x="15162" y="4531"/>
                    </a:cubicBezTo>
                    <a:cubicBezTo>
                      <a:pt x="14347" y="3140"/>
                      <a:pt x="13267" y="1918"/>
                      <a:pt x="11993" y="938"/>
                    </a:cubicBezTo>
                    <a:close/>
                    <a:moveTo>
                      <a:pt x="9560" y="943"/>
                    </a:moveTo>
                    <a:cubicBezTo>
                      <a:pt x="8289" y="1922"/>
                      <a:pt x="7211" y="3142"/>
                      <a:pt x="6397" y="4531"/>
                    </a:cubicBezTo>
                    <a:cubicBezTo>
                      <a:pt x="6308" y="4684"/>
                      <a:pt x="6222" y="4839"/>
                      <a:pt x="6139" y="4995"/>
                    </a:cubicBezTo>
                    <a:cubicBezTo>
                      <a:pt x="5392" y="4597"/>
                      <a:pt x="4693" y="4100"/>
                      <a:pt x="4058" y="3512"/>
                    </a:cubicBezTo>
                    <a:cubicBezTo>
                      <a:pt x="5545" y="2136"/>
                      <a:pt x="7450" y="1207"/>
                      <a:pt x="9560" y="943"/>
                    </a:cubicBezTo>
                    <a:close/>
                    <a:moveTo>
                      <a:pt x="10366" y="1421"/>
                    </a:moveTo>
                    <a:lnTo>
                      <a:pt x="10366" y="6141"/>
                    </a:lnTo>
                    <a:cubicBezTo>
                      <a:pt x="9165" y="6090"/>
                      <a:pt x="8002" y="5827"/>
                      <a:pt x="6920" y="5368"/>
                    </a:cubicBezTo>
                    <a:cubicBezTo>
                      <a:pt x="6992" y="5234"/>
                      <a:pt x="7066" y="5100"/>
                      <a:pt x="7143" y="4968"/>
                    </a:cubicBezTo>
                    <a:cubicBezTo>
                      <a:pt x="7960" y="3575"/>
                      <a:pt x="9062" y="2365"/>
                      <a:pt x="10366" y="1421"/>
                    </a:cubicBezTo>
                    <a:close/>
                    <a:moveTo>
                      <a:pt x="11234" y="1451"/>
                    </a:moveTo>
                    <a:cubicBezTo>
                      <a:pt x="12520" y="2391"/>
                      <a:pt x="13607" y="3589"/>
                      <a:pt x="14415" y="4968"/>
                    </a:cubicBezTo>
                    <a:cubicBezTo>
                      <a:pt x="14495" y="5104"/>
                      <a:pt x="14572" y="5244"/>
                      <a:pt x="14646" y="5383"/>
                    </a:cubicBezTo>
                    <a:cubicBezTo>
                      <a:pt x="13574" y="5833"/>
                      <a:pt x="12424" y="6090"/>
                      <a:pt x="11234" y="6141"/>
                    </a:cubicBezTo>
                    <a:lnTo>
                      <a:pt x="11234" y="1451"/>
                    </a:lnTo>
                    <a:close/>
                    <a:moveTo>
                      <a:pt x="3448" y="4128"/>
                    </a:moveTo>
                    <a:cubicBezTo>
                      <a:pt x="4152" y="4783"/>
                      <a:pt x="4928" y="5335"/>
                      <a:pt x="5759" y="5775"/>
                    </a:cubicBezTo>
                    <a:cubicBezTo>
                      <a:pt x="5120" y="7219"/>
                      <a:pt x="4759" y="8779"/>
                      <a:pt x="4701" y="10368"/>
                    </a:cubicBezTo>
                    <a:lnTo>
                      <a:pt x="876" y="10368"/>
                    </a:lnTo>
                    <a:cubicBezTo>
                      <a:pt x="979" y="7972"/>
                      <a:pt x="1935" y="5793"/>
                      <a:pt x="3448" y="4128"/>
                    </a:cubicBezTo>
                    <a:close/>
                    <a:moveTo>
                      <a:pt x="18152" y="4128"/>
                    </a:moveTo>
                    <a:cubicBezTo>
                      <a:pt x="19665" y="5793"/>
                      <a:pt x="20621" y="7972"/>
                      <a:pt x="20724" y="10368"/>
                    </a:cubicBezTo>
                    <a:lnTo>
                      <a:pt x="16858" y="10368"/>
                    </a:lnTo>
                    <a:cubicBezTo>
                      <a:pt x="16800" y="8785"/>
                      <a:pt x="16441" y="7231"/>
                      <a:pt x="15807" y="5792"/>
                    </a:cubicBezTo>
                    <a:cubicBezTo>
                      <a:pt x="16650" y="5349"/>
                      <a:pt x="17439" y="4792"/>
                      <a:pt x="18152" y="4128"/>
                    </a:cubicBezTo>
                    <a:close/>
                    <a:moveTo>
                      <a:pt x="6541" y="6148"/>
                    </a:moveTo>
                    <a:cubicBezTo>
                      <a:pt x="7739" y="6662"/>
                      <a:pt x="9031" y="6956"/>
                      <a:pt x="10366" y="7008"/>
                    </a:cubicBezTo>
                    <a:lnTo>
                      <a:pt x="10366" y="10368"/>
                    </a:lnTo>
                    <a:lnTo>
                      <a:pt x="5569" y="10368"/>
                    </a:lnTo>
                    <a:cubicBezTo>
                      <a:pt x="5626" y="8908"/>
                      <a:pt x="5956" y="7475"/>
                      <a:pt x="6541" y="6148"/>
                    </a:cubicBezTo>
                    <a:close/>
                    <a:moveTo>
                      <a:pt x="15024" y="6163"/>
                    </a:moveTo>
                    <a:cubicBezTo>
                      <a:pt x="15604" y="7486"/>
                      <a:pt x="15934" y="8914"/>
                      <a:pt x="15991" y="10368"/>
                    </a:cubicBezTo>
                    <a:lnTo>
                      <a:pt x="11234" y="10368"/>
                    </a:lnTo>
                    <a:lnTo>
                      <a:pt x="11234" y="7008"/>
                    </a:lnTo>
                    <a:cubicBezTo>
                      <a:pt x="12557" y="6956"/>
                      <a:pt x="13835" y="6668"/>
                      <a:pt x="15024" y="6163"/>
                    </a:cubicBezTo>
                    <a:close/>
                    <a:moveTo>
                      <a:pt x="876" y="11234"/>
                    </a:moveTo>
                    <a:lnTo>
                      <a:pt x="4700" y="11234"/>
                    </a:lnTo>
                    <a:cubicBezTo>
                      <a:pt x="4753" y="12849"/>
                      <a:pt x="5119" y="14437"/>
                      <a:pt x="5773" y="15903"/>
                    </a:cubicBezTo>
                    <a:cubicBezTo>
                      <a:pt x="4953" y="16335"/>
                      <a:pt x="4185" y="16876"/>
                      <a:pt x="3488" y="17518"/>
                    </a:cubicBezTo>
                    <a:cubicBezTo>
                      <a:pt x="1952" y="15847"/>
                      <a:pt x="980" y="13652"/>
                      <a:pt x="876" y="11234"/>
                    </a:cubicBezTo>
                    <a:close/>
                    <a:moveTo>
                      <a:pt x="5567" y="11234"/>
                    </a:moveTo>
                    <a:lnTo>
                      <a:pt x="10366" y="11234"/>
                    </a:lnTo>
                    <a:lnTo>
                      <a:pt x="10366" y="14676"/>
                    </a:lnTo>
                    <a:cubicBezTo>
                      <a:pt x="9036" y="14728"/>
                      <a:pt x="7749" y="15021"/>
                      <a:pt x="6554" y="15532"/>
                    </a:cubicBezTo>
                    <a:cubicBezTo>
                      <a:pt x="5955" y="14182"/>
                      <a:pt x="5619" y="12720"/>
                      <a:pt x="5567" y="11234"/>
                    </a:cubicBezTo>
                    <a:close/>
                    <a:moveTo>
                      <a:pt x="11234" y="11234"/>
                    </a:moveTo>
                    <a:lnTo>
                      <a:pt x="15992" y="11234"/>
                    </a:lnTo>
                    <a:cubicBezTo>
                      <a:pt x="15940" y="12714"/>
                      <a:pt x="15605" y="14169"/>
                      <a:pt x="15010" y="15515"/>
                    </a:cubicBezTo>
                    <a:cubicBezTo>
                      <a:pt x="13825" y="15013"/>
                      <a:pt x="12552" y="14728"/>
                      <a:pt x="11234" y="14676"/>
                    </a:cubicBezTo>
                    <a:lnTo>
                      <a:pt x="11234" y="11234"/>
                    </a:lnTo>
                    <a:close/>
                    <a:moveTo>
                      <a:pt x="16860" y="11234"/>
                    </a:moveTo>
                    <a:lnTo>
                      <a:pt x="20724" y="11234"/>
                    </a:lnTo>
                    <a:cubicBezTo>
                      <a:pt x="20620" y="13652"/>
                      <a:pt x="19648" y="15847"/>
                      <a:pt x="18112" y="17518"/>
                    </a:cubicBezTo>
                    <a:cubicBezTo>
                      <a:pt x="17406" y="16867"/>
                      <a:pt x="16627" y="16321"/>
                      <a:pt x="15795" y="15886"/>
                    </a:cubicBezTo>
                    <a:cubicBezTo>
                      <a:pt x="16444" y="14425"/>
                      <a:pt x="16807" y="12842"/>
                      <a:pt x="16860" y="11234"/>
                    </a:cubicBezTo>
                    <a:close/>
                    <a:moveTo>
                      <a:pt x="10366" y="15544"/>
                    </a:moveTo>
                    <a:lnTo>
                      <a:pt x="10366" y="20226"/>
                    </a:lnTo>
                    <a:cubicBezTo>
                      <a:pt x="9026" y="19256"/>
                      <a:pt x="7899" y="18005"/>
                      <a:pt x="7077" y="16566"/>
                    </a:cubicBezTo>
                    <a:cubicBezTo>
                      <a:pt x="7029" y="16481"/>
                      <a:pt x="6982" y="16396"/>
                      <a:pt x="6936" y="16310"/>
                    </a:cubicBezTo>
                    <a:cubicBezTo>
                      <a:pt x="8013" y="15855"/>
                      <a:pt x="9170" y="15594"/>
                      <a:pt x="10366" y="15544"/>
                    </a:cubicBezTo>
                    <a:close/>
                    <a:moveTo>
                      <a:pt x="11234" y="15544"/>
                    </a:moveTo>
                    <a:cubicBezTo>
                      <a:pt x="12418" y="15594"/>
                      <a:pt x="13563" y="15849"/>
                      <a:pt x="14631" y="16295"/>
                    </a:cubicBezTo>
                    <a:cubicBezTo>
                      <a:pt x="14582" y="16386"/>
                      <a:pt x="14532" y="16476"/>
                      <a:pt x="14480" y="16566"/>
                    </a:cubicBezTo>
                    <a:cubicBezTo>
                      <a:pt x="13667" y="17990"/>
                      <a:pt x="12556" y="19230"/>
                      <a:pt x="11234" y="20196"/>
                    </a:cubicBezTo>
                    <a:lnTo>
                      <a:pt x="11234" y="15544"/>
                    </a:lnTo>
                    <a:close/>
                    <a:moveTo>
                      <a:pt x="15415" y="16666"/>
                    </a:moveTo>
                    <a:cubicBezTo>
                      <a:pt x="16162" y="17059"/>
                      <a:pt x="16861" y="17548"/>
                      <a:pt x="17498" y="18131"/>
                    </a:cubicBezTo>
                    <a:cubicBezTo>
                      <a:pt x="16023" y="19479"/>
                      <a:pt x="14143" y="20390"/>
                      <a:pt x="12062" y="20655"/>
                    </a:cubicBezTo>
                    <a:cubicBezTo>
                      <a:pt x="13343" y="19655"/>
                      <a:pt x="14426" y="18410"/>
                      <a:pt x="15233" y="16997"/>
                    </a:cubicBezTo>
                    <a:cubicBezTo>
                      <a:pt x="15295" y="16887"/>
                      <a:pt x="15356" y="16777"/>
                      <a:pt x="15415" y="16666"/>
                    </a:cubicBezTo>
                    <a:close/>
                    <a:moveTo>
                      <a:pt x="6153" y="16683"/>
                    </a:moveTo>
                    <a:cubicBezTo>
                      <a:pt x="6209" y="16788"/>
                      <a:pt x="6267" y="16893"/>
                      <a:pt x="6326" y="16997"/>
                    </a:cubicBezTo>
                    <a:cubicBezTo>
                      <a:pt x="7132" y="18407"/>
                      <a:pt x="8212" y="19649"/>
                      <a:pt x="9489" y="20648"/>
                    </a:cubicBezTo>
                    <a:cubicBezTo>
                      <a:pt x="7428" y="20375"/>
                      <a:pt x="5565" y="19468"/>
                      <a:pt x="4102" y="18131"/>
                    </a:cubicBezTo>
                    <a:cubicBezTo>
                      <a:pt x="4730" y="17557"/>
                      <a:pt x="5418" y="17073"/>
                      <a:pt x="6153" y="166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rgbClr val="535353"/>
                </a:solidFill>
                <a:miter lim="400000"/>
              </a:ln>
            </p:spPr>
            <p:txBody>
              <a:bodyPr lIns="36000" tIns="36000" rIns="36000" bIns="36000" anchor="ctr"/>
              <a:lstStyle/>
              <a:p>
                <a:endParaRPr lang="en-US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96D2FF2-941E-8345-A1EA-D43723313FA9}"/>
                </a:ext>
              </a:extLst>
            </p:cNvPr>
            <p:cNvGrpSpPr/>
            <p:nvPr/>
          </p:nvGrpSpPr>
          <p:grpSpPr>
            <a:xfrm>
              <a:off x="1676640" y="4834720"/>
              <a:ext cx="428547" cy="381780"/>
              <a:chOff x="1203157" y="5351220"/>
              <a:chExt cx="428547" cy="381780"/>
            </a:xfrm>
          </p:grpSpPr>
          <p:grpSp>
            <p:nvGrpSpPr>
              <p:cNvPr id="144" name="Gruppieren 98">
                <a:extLst>
                  <a:ext uri="{FF2B5EF4-FFF2-40B4-BE49-F238E27FC236}">
                    <a16:creationId xmlns:a16="http://schemas.microsoft.com/office/drawing/2014/main" id="{61ECAA6E-500C-644D-A305-F8D4C6308640}"/>
                  </a:ext>
                </a:extLst>
              </p:cNvPr>
              <p:cNvGrpSpPr/>
              <p:nvPr/>
            </p:nvGrpSpPr>
            <p:grpSpPr>
              <a:xfrm>
                <a:off x="1203157" y="5351220"/>
                <a:ext cx="287704" cy="288000"/>
                <a:chOff x="3360000" y="3069000"/>
                <a:chExt cx="287704" cy="288000"/>
              </a:xfrm>
            </p:grpSpPr>
            <p:sp>
              <p:nvSpPr>
                <p:cNvPr id="145" name="Rechteck: abgerundete Ecken 99">
                  <a:extLst>
                    <a:ext uri="{FF2B5EF4-FFF2-40B4-BE49-F238E27FC236}">
                      <a16:creationId xmlns:a16="http://schemas.microsoft.com/office/drawing/2014/main" id="{B13F6323-E918-BC43-B8F7-970F69580A39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46" name="Gerader Verbinder 100">
                  <a:extLst>
                    <a:ext uri="{FF2B5EF4-FFF2-40B4-BE49-F238E27FC236}">
                      <a16:creationId xmlns:a16="http://schemas.microsoft.com/office/drawing/2014/main" id="{7B3E8360-C1CC-9B44-9528-8F343EEDA334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r Verbinder 101">
                  <a:extLst>
                    <a:ext uri="{FF2B5EF4-FFF2-40B4-BE49-F238E27FC236}">
                      <a16:creationId xmlns:a16="http://schemas.microsoft.com/office/drawing/2014/main" id="{D120E383-D20E-8C4A-9366-607EC59BE847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r Verbinder 102">
                  <a:extLst>
                    <a:ext uri="{FF2B5EF4-FFF2-40B4-BE49-F238E27FC236}">
                      <a16:creationId xmlns:a16="http://schemas.microsoft.com/office/drawing/2014/main" id="{4649F449-AD96-E141-BBFD-D54CB08853BA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r Verbinder 103">
                  <a:extLst>
                    <a:ext uri="{FF2B5EF4-FFF2-40B4-BE49-F238E27FC236}">
                      <a16:creationId xmlns:a16="http://schemas.microsoft.com/office/drawing/2014/main" id="{1BB2BD06-5ABC-D846-B625-6CA967ED0568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r Verbinder 104">
                  <a:extLst>
                    <a:ext uri="{FF2B5EF4-FFF2-40B4-BE49-F238E27FC236}">
                      <a16:creationId xmlns:a16="http://schemas.microsoft.com/office/drawing/2014/main" id="{BC5868D6-CFCB-2B4F-8511-B186B9C960B6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r Verbinder 105">
                  <a:extLst>
                    <a:ext uri="{FF2B5EF4-FFF2-40B4-BE49-F238E27FC236}">
                      <a16:creationId xmlns:a16="http://schemas.microsoft.com/office/drawing/2014/main" id="{A7C99C49-8AD3-F243-80E1-C68BBB2B0A55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r Verbinder 106">
                  <a:extLst>
                    <a:ext uri="{FF2B5EF4-FFF2-40B4-BE49-F238E27FC236}">
                      <a16:creationId xmlns:a16="http://schemas.microsoft.com/office/drawing/2014/main" id="{D3D53413-FDF5-0441-90EF-3BC03E024A29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rader Verbinder 107">
                  <a:extLst>
                    <a:ext uri="{FF2B5EF4-FFF2-40B4-BE49-F238E27FC236}">
                      <a16:creationId xmlns:a16="http://schemas.microsoft.com/office/drawing/2014/main" id="{70EDB4DD-1D51-B443-99EE-98FF5B94CFD5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rader Verbinder 108">
                  <a:extLst>
                    <a:ext uri="{FF2B5EF4-FFF2-40B4-BE49-F238E27FC236}">
                      <a16:creationId xmlns:a16="http://schemas.microsoft.com/office/drawing/2014/main" id="{74AF893C-ED9F-1C42-BCAD-52CB09423FEB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rader Verbinder 109">
                  <a:extLst>
                    <a:ext uri="{FF2B5EF4-FFF2-40B4-BE49-F238E27FC236}">
                      <a16:creationId xmlns:a16="http://schemas.microsoft.com/office/drawing/2014/main" id="{4C3E865C-07EF-A14C-8804-4DA333029780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6" name="Trapezoid 155">
                  <a:extLst>
                    <a:ext uri="{FF2B5EF4-FFF2-40B4-BE49-F238E27FC236}">
                      <a16:creationId xmlns:a16="http://schemas.microsoft.com/office/drawing/2014/main" id="{D8011459-2A60-B94A-BD40-8979B75B1C78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>
                      <a:solidFill>
                        <a:srgbClr val="A6A6A6"/>
                      </a:solidFill>
                    </a:rPr>
                    <a:t>X</a:t>
                  </a:r>
                  <a:endParaRPr lang="en-US" b="1">
                    <a:solidFill>
                      <a:srgbClr val="A6A6A6"/>
                    </a:solidFill>
                  </a:endParaRPr>
                </a:p>
              </p:txBody>
            </p:sp>
          </p:grpSp>
          <p:grpSp>
            <p:nvGrpSpPr>
              <p:cNvPr id="173" name="Gruppieren 98">
                <a:extLst>
                  <a:ext uri="{FF2B5EF4-FFF2-40B4-BE49-F238E27FC236}">
                    <a16:creationId xmlns:a16="http://schemas.microsoft.com/office/drawing/2014/main" id="{CAE341E3-DDAF-0A44-A6B9-37B8A000D07A}"/>
                  </a:ext>
                </a:extLst>
              </p:cNvPr>
              <p:cNvGrpSpPr/>
              <p:nvPr/>
            </p:nvGrpSpPr>
            <p:grpSpPr>
              <a:xfrm>
                <a:off x="1344000" y="5445000"/>
                <a:ext cx="287704" cy="288000"/>
                <a:chOff x="3360000" y="3069000"/>
                <a:chExt cx="287704" cy="288000"/>
              </a:xfrm>
            </p:grpSpPr>
            <p:sp>
              <p:nvSpPr>
                <p:cNvPr id="174" name="Rechteck: abgerundete Ecken 99">
                  <a:extLst>
                    <a:ext uri="{FF2B5EF4-FFF2-40B4-BE49-F238E27FC236}">
                      <a16:creationId xmlns:a16="http://schemas.microsoft.com/office/drawing/2014/main" id="{ECB8B15A-5B06-2048-9617-4A8441DE3D8B}"/>
                    </a:ext>
                  </a:extLst>
                </p:cNvPr>
                <p:cNvSpPr/>
                <p:nvPr/>
              </p:nvSpPr>
              <p:spPr>
                <a:xfrm>
                  <a:off x="3431704" y="3104964"/>
                  <a:ext cx="216000" cy="216000"/>
                </a:xfrm>
                <a:prstGeom prst="roundRect">
                  <a:avLst>
                    <a:gd name="adj" fmla="val 11155"/>
                  </a:avLst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wrap="square" lIns="36000" tIns="36000" rIns="36000" bIns="36000" numCol="1" anchor="ctr"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5" name="Gerader Verbinder 100">
                  <a:extLst>
                    <a:ext uri="{FF2B5EF4-FFF2-40B4-BE49-F238E27FC236}">
                      <a16:creationId xmlns:a16="http://schemas.microsoft.com/office/drawing/2014/main" id="{13854A53-D454-E348-B367-6A88A30E9A3B}"/>
                    </a:ext>
                  </a:extLst>
                </p:cNvPr>
                <p:cNvCxnSpPr/>
                <p:nvPr/>
              </p:nvCxnSpPr>
              <p:spPr>
                <a:xfrm>
                  <a:off x="3530192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Gerader Verbinder 101">
                  <a:extLst>
                    <a:ext uri="{FF2B5EF4-FFF2-40B4-BE49-F238E27FC236}">
                      <a16:creationId xmlns:a16="http://schemas.microsoft.com/office/drawing/2014/main" id="{3170F460-C25C-F749-B1A1-6E3427293DF5}"/>
                    </a:ext>
                  </a:extLst>
                </p:cNvPr>
                <p:cNvCxnSpPr/>
                <p:nvPr/>
              </p:nvCxnSpPr>
              <p:spPr>
                <a:xfrm>
                  <a:off x="3585244" y="3140968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Gerader Verbinder 102">
                  <a:extLst>
                    <a:ext uri="{FF2B5EF4-FFF2-40B4-BE49-F238E27FC236}">
                      <a16:creationId xmlns:a16="http://schemas.microsoft.com/office/drawing/2014/main" id="{139529A9-9645-784E-B072-06615EA4DA68}"/>
                    </a:ext>
                  </a:extLst>
                </p:cNvPr>
                <p:cNvCxnSpPr/>
                <p:nvPr/>
              </p:nvCxnSpPr>
              <p:spPr>
                <a:xfrm>
                  <a:off x="3530192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Gerader Verbinder 103">
                  <a:extLst>
                    <a:ext uri="{FF2B5EF4-FFF2-40B4-BE49-F238E27FC236}">
                      <a16:creationId xmlns:a16="http://schemas.microsoft.com/office/drawing/2014/main" id="{2E3F3FC2-DFD1-604E-8FA9-FF4E820AAC8B}"/>
                    </a:ext>
                  </a:extLst>
                </p:cNvPr>
                <p:cNvCxnSpPr/>
                <p:nvPr/>
              </p:nvCxnSpPr>
              <p:spPr>
                <a:xfrm>
                  <a:off x="3585244" y="3176972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r Verbinder 104">
                  <a:extLst>
                    <a:ext uri="{FF2B5EF4-FFF2-40B4-BE49-F238E27FC236}">
                      <a16:creationId xmlns:a16="http://schemas.microsoft.com/office/drawing/2014/main" id="{4B81A669-44AB-5D4F-9CDF-AAFE721C66E5}"/>
                    </a:ext>
                  </a:extLst>
                </p:cNvPr>
                <p:cNvCxnSpPr/>
                <p:nvPr/>
              </p:nvCxnSpPr>
              <p:spPr>
                <a:xfrm>
                  <a:off x="3530192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r Verbinder 105">
                  <a:extLst>
                    <a:ext uri="{FF2B5EF4-FFF2-40B4-BE49-F238E27FC236}">
                      <a16:creationId xmlns:a16="http://schemas.microsoft.com/office/drawing/2014/main" id="{AE15A703-AC17-A348-87EC-BC3F7A8DF1FC}"/>
                    </a:ext>
                  </a:extLst>
                </p:cNvPr>
                <p:cNvCxnSpPr/>
                <p:nvPr/>
              </p:nvCxnSpPr>
              <p:spPr>
                <a:xfrm>
                  <a:off x="3585244" y="3212976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Gerader Verbinder 106">
                  <a:extLst>
                    <a:ext uri="{FF2B5EF4-FFF2-40B4-BE49-F238E27FC236}">
                      <a16:creationId xmlns:a16="http://schemas.microsoft.com/office/drawing/2014/main" id="{E60B5111-8710-4643-8D68-071203616465}"/>
                    </a:ext>
                  </a:extLst>
                </p:cNvPr>
                <p:cNvCxnSpPr/>
                <p:nvPr/>
              </p:nvCxnSpPr>
              <p:spPr>
                <a:xfrm>
                  <a:off x="3530192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Gerader Verbinder 107">
                  <a:extLst>
                    <a:ext uri="{FF2B5EF4-FFF2-40B4-BE49-F238E27FC236}">
                      <a16:creationId xmlns:a16="http://schemas.microsoft.com/office/drawing/2014/main" id="{D214AD5E-85A1-FE48-8F20-04D95773CB69}"/>
                    </a:ext>
                  </a:extLst>
                </p:cNvPr>
                <p:cNvCxnSpPr/>
                <p:nvPr/>
              </p:nvCxnSpPr>
              <p:spPr>
                <a:xfrm>
                  <a:off x="3585244" y="3248980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Gerader Verbinder 108">
                  <a:extLst>
                    <a:ext uri="{FF2B5EF4-FFF2-40B4-BE49-F238E27FC236}">
                      <a16:creationId xmlns:a16="http://schemas.microsoft.com/office/drawing/2014/main" id="{0D1A41FD-AAF5-3C41-929B-C5533DB1BB8F}"/>
                    </a:ext>
                  </a:extLst>
                </p:cNvPr>
                <p:cNvCxnSpPr/>
                <p:nvPr/>
              </p:nvCxnSpPr>
              <p:spPr>
                <a:xfrm>
                  <a:off x="3530192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Gerader Verbinder 109">
                  <a:extLst>
                    <a:ext uri="{FF2B5EF4-FFF2-40B4-BE49-F238E27FC236}">
                      <a16:creationId xmlns:a16="http://schemas.microsoft.com/office/drawing/2014/main" id="{152E06CD-72FD-F644-8F26-A863F414F14D}"/>
                    </a:ext>
                  </a:extLst>
                </p:cNvPr>
                <p:cNvCxnSpPr/>
                <p:nvPr/>
              </p:nvCxnSpPr>
              <p:spPr>
                <a:xfrm>
                  <a:off x="3585244" y="3284984"/>
                  <a:ext cx="36004" cy="0"/>
                </a:xfrm>
                <a:prstGeom prst="line">
                  <a:avLst/>
                </a:prstGeom>
                <a:ln>
                  <a:solidFill>
                    <a:srgbClr val="A6A6A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5" name="Trapezoid 184">
                  <a:extLst>
                    <a:ext uri="{FF2B5EF4-FFF2-40B4-BE49-F238E27FC236}">
                      <a16:creationId xmlns:a16="http://schemas.microsoft.com/office/drawing/2014/main" id="{0A3F10B3-04CB-5A41-B5ED-94EEDB8E28CA}"/>
                    </a:ext>
                  </a:extLst>
                </p:cNvPr>
                <p:cNvSpPr/>
                <p:nvPr/>
              </p:nvSpPr>
              <p:spPr>
                <a:xfrm rot="16200000" flipH="1">
                  <a:off x="3306000" y="3123000"/>
                  <a:ext cx="288000" cy="180000"/>
                </a:xfrm>
                <a:prstGeom prst="trapezoid">
                  <a:avLst/>
                </a:prstGeom>
                <a:solidFill>
                  <a:srgbClr val="FFFFFF"/>
                </a:solidFill>
                <a:ln w="19050" cap="flat">
                  <a:solidFill>
                    <a:schemeClr val="bg1">
                      <a:lumMod val="65000"/>
                    </a:schemeClr>
                  </a:solidFill>
                  <a:prstDash val="solid"/>
                  <a:round/>
                </a:ln>
                <a:effectLst>
                  <a:outerShdw blurRad="38100" dist="65517" dir="6203283" rotWithShape="0">
                    <a:srgbClr val="000000">
                      <a:alpha val="38000"/>
                    </a:srgbClr>
                  </a:outerShdw>
                </a:effectLst>
              </p:spPr>
              <p:txBody>
                <a:bodyPr vert="vert" wrap="square" lIns="36000" tIns="36000" rIns="36000" bIns="36000" numCol="1" anchor="ctr">
                  <a:no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A6A6A6"/>
                      </a:solidFill>
                    </a:rPr>
                    <a:t>X</a:t>
                  </a:r>
                  <a:endParaRPr lang="en-US" b="1" dirty="0">
                    <a:solidFill>
                      <a:srgbClr val="A6A6A6"/>
                    </a:solidFill>
                  </a:endParaRPr>
                </a:p>
              </p:txBody>
            </p:sp>
          </p:grpSp>
        </p:grpSp>
      </p:grpSp>
      <p:sp>
        <p:nvSpPr>
          <p:cNvPr id="186" name="Rectangle 79">
            <a:extLst>
              <a:ext uri="{FF2B5EF4-FFF2-40B4-BE49-F238E27FC236}">
                <a16:creationId xmlns:a16="http://schemas.microsoft.com/office/drawing/2014/main" id="{F1164FCE-5B3B-5242-B016-BEFDF6659E4E}"/>
              </a:ext>
            </a:extLst>
          </p:cNvPr>
          <p:cNvSpPr/>
          <p:nvPr/>
        </p:nvSpPr>
        <p:spPr>
          <a:xfrm>
            <a:off x="2720062" y="1395361"/>
            <a:ext cx="15199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complex</a:t>
            </a:r>
          </a:p>
          <a:p>
            <a:r>
              <a:rPr lang="en-US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sources</a:t>
            </a:r>
            <a:endParaRPr lang="en-US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7" name="Pfeil: nach rechts 95">
            <a:extLst>
              <a:ext uri="{FF2B5EF4-FFF2-40B4-BE49-F238E27FC236}">
                <a16:creationId xmlns:a16="http://schemas.microsoft.com/office/drawing/2014/main" id="{2CABA949-DF4E-4D4E-99C3-1F7383C2EF5E}"/>
              </a:ext>
            </a:extLst>
          </p:cNvPr>
          <p:cNvSpPr/>
          <p:nvPr/>
        </p:nvSpPr>
        <p:spPr>
          <a:xfrm rot="5400000">
            <a:off x="5718821" y="4995820"/>
            <a:ext cx="538359" cy="648001"/>
          </a:xfrm>
          <a:prstGeom prst="rightArrow">
            <a:avLst>
              <a:gd name="adj1" fmla="val 63574"/>
              <a:gd name="adj2" fmla="val 49849"/>
            </a:avLst>
          </a:prstGeom>
          <a:solidFill>
            <a:schemeClr val="bg1">
              <a:lumMod val="65000"/>
            </a:schemeClr>
          </a:solidFill>
          <a:ln w="9525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6000" tIns="36000" rIns="36000" bIns="36000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Rectangle 79">
            <a:extLst>
              <a:ext uri="{FF2B5EF4-FFF2-40B4-BE49-F238E27FC236}">
                <a16:creationId xmlns:a16="http://schemas.microsoft.com/office/drawing/2014/main" id="{9C042470-24DA-C54D-9A27-91105BFD6062}"/>
              </a:ext>
            </a:extLst>
          </p:cNvPr>
          <p:cNvSpPr/>
          <p:nvPr/>
        </p:nvSpPr>
        <p:spPr>
          <a:xfrm>
            <a:off x="1560000" y="2493000"/>
            <a:ext cx="64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264C8"/>
                </a:solidFill>
              </a:rPr>
              <a:t>B4P</a:t>
            </a:r>
            <a:endParaRPr lang="en-US" dirty="0">
              <a:solidFill>
                <a:srgbClr val="3264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65984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17839&quot;&gt;&lt;version val=&quot;21182&quot;/&gt;&lt;CPresentation id=&quot;1&quot;&gt;&lt;m_defprecNumber idref=&quot;2&quot;/&gt;&lt;m_defprecPercent idref=&quot;3&quot;/&gt;&lt;m_defprecDate idref=&quot;4&quot;/&gt;&lt;m_defprecYear idref=&quot;5&quot;/&gt;&lt;m_defprecQuarter idref=&quot;6&quot;/&gt;&lt;m_defprecMonth idref=&quot;7&quot;/&gt;&lt;m_defprecWeek idref=&quot;8&quot;/&gt;&lt;m_defprecDay idref=&quot;9&quot;/&gt;&lt;m_mruColor&gt;&lt;m_vecMRU length=&quot;0&quot;/&gt;&lt;/m_mruColor&gt;&lt;m_mapectfillschemeMRU&gt;&lt;key val=&quot;0&quot;/&gt;&lt;elem&gt;&lt;m_nPartnerID val=&quot;530&quot;/&gt;&lt;m_nIndex val=&quot;3&quot;/&gt;&lt;/elem&gt;&lt;/m_mapectfillschemeMRU&gt;&lt;m_eweekdayFirstOfWeek val=&quot;2&quot;/&gt;&lt;m_eweekdayFirstOfWorkweek val=&quot;2&quot;/&gt;&lt;m_eweekdayFirstOfWeekend val=&quot;7&quot;/&gt;&lt;/CPresentation&gt;&lt;CDefaultPrec id=&quot;9&quot;&gt;&lt;m_precDefault/&gt;&lt;/CDefaultPrec&gt;&lt;CDefaultPrec id=&quot;8&quot;&gt;&lt;m_precDefault/&gt;&lt;/CDefaultPrec&gt;&lt;CDefaultPrec id=&quot;7&quot;&gt;&lt;m_precDefault/&gt;&lt;/CDefaultPrec&gt;&lt;CDefaultPrec id=&quot;6&quot;&gt;&lt;m_precDefault/&gt;&lt;/CDefaultPrec&gt;&lt;CDefaultPrec id=&quot;5&quot;&gt;&lt;m_precDefault/&gt;&lt;/CDefaultPrec&gt;&lt;CDefaultPrec id=&quot;4&quot;&gt;&lt;m_precDefault/&gt;&lt;/CDefaultPrec&gt;&lt;CDefaultPrec id=&quot;3&quot;&gt;&lt;m_precDefault/&gt;&lt;/CDefaultPrec&gt;&lt;CDefaultPrec id=&quot;2&quot;&gt;&lt;m_precDefault/&gt;&lt;/CDefaultPrec&gt;&lt;/root&gt;"/>
  <p:tag name="THINKCELLUNDODONOTDELETE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dFwOrEykelwQvTDuI02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PIsl48Nr0unJ9tNrLl4s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mnJ.u6_7UWDtaYNqA0Tb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LLFFYfRM0GOf52PFEvnsA"/>
</p:tagLst>
</file>

<file path=ppt/theme/theme1.xml><?xml version="1.0" encoding="utf-8"?>
<a:theme xmlns:a="http://schemas.openxmlformats.org/drawingml/2006/main" name="BT PPC Smart">
  <a:themeElements>
    <a:clrScheme name="Bombardier">
      <a:dk1>
        <a:sysClr val="windowText" lastClr="000000"/>
      </a:dk1>
      <a:lt1>
        <a:sysClr val="window" lastClr="FFFFFF"/>
      </a:lt1>
      <a:dk2>
        <a:srgbClr val="131E29"/>
      </a:dk2>
      <a:lt2>
        <a:srgbClr val="DCE5E4"/>
      </a:lt2>
      <a:accent1>
        <a:srgbClr val="8996A0"/>
      </a:accent1>
      <a:accent2>
        <a:srgbClr val="7A9A01"/>
      </a:accent2>
      <a:accent3>
        <a:srgbClr val="19365D"/>
      </a:accent3>
      <a:accent4>
        <a:srgbClr val="CA7700"/>
      </a:accent4>
      <a:accent5>
        <a:srgbClr val="D50032"/>
      </a:accent5>
      <a:accent6>
        <a:srgbClr val="A69F88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wrap="none" lIns="36000" tIns="36000" rIns="36000" bIns="36000" rtlCol="0" anchor="ctr" anchorCtr="0"/>
      <a:lstStyle>
        <a:defPPr algn="ctr">
          <a:defRPr sz="14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Neutrale Formatvorlage</Template>
  <TotalTime>0</TotalTime>
  <Words>8510</Words>
  <Application>Microsoft Office PowerPoint</Application>
  <PresentationFormat>Breitbild</PresentationFormat>
  <Paragraphs>1375</Paragraphs>
  <Slides>41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41</vt:i4>
      </vt:variant>
    </vt:vector>
  </HeadingPairs>
  <TitlesOfParts>
    <vt:vector size="48" baseType="lpstr">
      <vt:lpstr>Arial</vt:lpstr>
      <vt:lpstr>Arial Black</vt:lpstr>
      <vt:lpstr>Calibri</vt:lpstr>
      <vt:lpstr>Courier New</vt:lpstr>
      <vt:lpstr>Wingdings</vt:lpstr>
      <vt:lpstr>BT PPC Smart</vt:lpstr>
      <vt:lpstr>think-cell Slide</vt:lpstr>
      <vt:lpstr>B4P  Beyond Former Performance.</vt:lpstr>
      <vt:lpstr>Overview  The B4P Data Integration and Analytics Engine</vt:lpstr>
      <vt:lpstr>Overview  The B4P Data Integration and Analytics Engine</vt:lpstr>
      <vt:lpstr>Overview  The B4P Data Integration and Analytics Engine</vt:lpstr>
      <vt:lpstr>Overview  The B4P Data Integration and Analytics Engine</vt:lpstr>
      <vt:lpstr>Table of Contents</vt:lpstr>
      <vt:lpstr>Problem Statement Manual data integration and analysis is labor-intensive and error-prone</vt:lpstr>
      <vt:lpstr>Problem Statement Conventional methods of analytics automation are complex and unsustainable</vt:lpstr>
      <vt:lpstr>Solution Automate your data integration and analysis with the B4P analytics engine</vt:lpstr>
      <vt:lpstr>B4P Solution Based on 14 Years of Experience Solving Problems in a Global Corporation</vt:lpstr>
      <vt:lpstr>B4P Solution Supported Data Formats</vt:lpstr>
      <vt:lpstr>Real-world Use Case #1 Integrating Corporate data from branch offices worldwide</vt:lpstr>
      <vt:lpstr>Real-world Use Case #2 Information interchange between multiple different databases</vt:lpstr>
      <vt:lpstr>Real-world Use Case #3 Enriched Business Intelligence from many data sources</vt:lpstr>
      <vt:lpstr>B4P Language Key Benefits of a Low-Code Language Approach</vt:lpstr>
      <vt:lpstr>B4P Language Syntax and Semantics</vt:lpstr>
      <vt:lpstr>B4P Example #1 Merging Two Tables</vt:lpstr>
      <vt:lpstr>PowerPoint-Präsentation</vt:lpstr>
      <vt:lpstr>PowerPoint-Präsentation</vt:lpstr>
      <vt:lpstr>8 statements:  load, clean, align semantics, merge, and save</vt:lpstr>
      <vt:lpstr>PowerPoint-Präsentation</vt:lpstr>
      <vt:lpstr>B4P Example #2 Combining Stock Data: SP 500 and NASDAQ 100</vt:lpstr>
      <vt:lpstr>PowerPoint-Präsentation</vt:lpstr>
      <vt:lpstr>B4P Example #2 Combining Stock Data: SP 500 and NASDAQ 100</vt:lpstr>
      <vt:lpstr>B4P Example #3 Web Data: Analyzing all Presidents in Wikipedia</vt:lpstr>
      <vt:lpstr>B4P Example #3 Web Data: Analyzing all Presidents in Wikipedia</vt:lpstr>
      <vt:lpstr>B4P  Beyond Former Performance.</vt:lpstr>
      <vt:lpstr>PowerPoint-Präsentation</vt:lpstr>
      <vt:lpstr>B4P New in Release 8.00</vt:lpstr>
      <vt:lpstr>B4P Use Case Automatic documentation generation for website www.b4p.app</vt:lpstr>
      <vt:lpstr>B4P Use Case Automatic Document Generation for www.b4p.app using B4P</vt:lpstr>
      <vt:lpstr>PowerPoint-Präsentation</vt:lpstr>
      <vt:lpstr>PowerPoint-Präsentation</vt:lpstr>
      <vt:lpstr>PowerPoint-Präsentation</vt:lpstr>
      <vt:lpstr>PowerPoint-Präsentation</vt:lpstr>
      <vt:lpstr>Variable Model Introduction</vt:lpstr>
      <vt:lpstr>B4P Solution Automate your data integration and analysis with a low-code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  <vt:lpstr>Solution Automate your data integration and analysis with the B4P analytics engine</vt:lpstr>
    </vt:vector>
  </TitlesOfParts>
  <Company>Bombardier Transportation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B4P  Beyond Former Performance</dc:title>
  <dc:creator>Georg zur Bonsen</dc:creator>
  <cp:lastModifiedBy>zur bonsen georg</cp:lastModifiedBy>
  <cp:revision>397</cp:revision>
  <cp:lastPrinted>2012-05-04T14:30:29Z</cp:lastPrinted>
  <dcterms:created xsi:type="dcterms:W3CDTF">2016-02-06T20:40:56Z</dcterms:created>
  <dcterms:modified xsi:type="dcterms:W3CDTF">2021-05-26T21:04:41Z</dcterms:modified>
</cp:coreProperties>
</file>